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56"/>
  </p:notesMasterIdLst>
  <p:handoutMasterIdLst>
    <p:handoutMasterId r:id="rId57"/>
  </p:handoutMasterIdLst>
  <p:sldIdLst>
    <p:sldId id="1100" r:id="rId6"/>
    <p:sldId id="1101" r:id="rId7"/>
    <p:sldId id="1046" r:id="rId8"/>
    <p:sldId id="1083" r:id="rId9"/>
    <p:sldId id="1084" r:id="rId10"/>
    <p:sldId id="1085" r:id="rId11"/>
    <p:sldId id="1048" r:id="rId12"/>
    <p:sldId id="1103" r:id="rId13"/>
    <p:sldId id="1104" r:id="rId14"/>
    <p:sldId id="1079" r:id="rId15"/>
    <p:sldId id="1080" r:id="rId16"/>
    <p:sldId id="1081" r:id="rId17"/>
    <p:sldId id="1102" r:id="rId18"/>
    <p:sldId id="1052" r:id="rId19"/>
    <p:sldId id="1105" r:id="rId20"/>
    <p:sldId id="1053" r:id="rId21"/>
    <p:sldId id="1078" r:id="rId22"/>
    <p:sldId id="1075" r:id="rId23"/>
    <p:sldId id="1073" r:id="rId24"/>
    <p:sldId id="1086" r:id="rId25"/>
    <p:sldId id="1087" r:id="rId26"/>
    <p:sldId id="1072" r:id="rId27"/>
    <p:sldId id="1089" r:id="rId28"/>
    <p:sldId id="1054" r:id="rId29"/>
    <p:sldId id="1090" r:id="rId30"/>
    <p:sldId id="1060" r:id="rId31"/>
    <p:sldId id="1061" r:id="rId32"/>
    <p:sldId id="1062" r:id="rId33"/>
    <p:sldId id="1064" r:id="rId34"/>
    <p:sldId id="1091" r:id="rId35"/>
    <p:sldId id="1093" r:id="rId36"/>
    <p:sldId id="1088" r:id="rId37"/>
    <p:sldId id="1055" r:id="rId38"/>
    <p:sldId id="1056" r:id="rId39"/>
    <p:sldId id="1069" r:id="rId40"/>
    <p:sldId id="1094" r:id="rId41"/>
    <p:sldId id="1059" r:id="rId42"/>
    <p:sldId id="1070" r:id="rId43"/>
    <p:sldId id="1071" r:id="rId44"/>
    <p:sldId id="1095" r:id="rId45"/>
    <p:sldId id="1096" r:id="rId46"/>
    <p:sldId id="1057" r:id="rId47"/>
    <p:sldId id="1058" r:id="rId48"/>
    <p:sldId id="1065" r:id="rId49"/>
    <p:sldId id="1066" r:id="rId50"/>
    <p:sldId id="1067" r:id="rId51"/>
    <p:sldId id="1097" r:id="rId52"/>
    <p:sldId id="1098" r:id="rId53"/>
    <p:sldId id="1099" r:id="rId54"/>
    <p:sldId id="288" r:id="rId55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E1D"/>
    <a:srgbClr val="192B45"/>
    <a:srgbClr val="EDF2FA"/>
    <a:srgbClr val="126B70"/>
    <a:srgbClr val="0E565A"/>
    <a:srgbClr val="FFFFFF"/>
    <a:srgbClr val="DEF9FA"/>
    <a:srgbClr val="358362"/>
    <a:srgbClr val="4E72FC"/>
    <a:srgbClr val="1D3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1" autoAdjust="0"/>
    <p:restoredTop sz="95165" autoAdjust="0"/>
  </p:normalViewPr>
  <p:slideViewPr>
    <p:cSldViewPr snapToGrid="0" showGuides="1">
      <p:cViewPr varScale="1">
        <p:scale>
          <a:sx n="96" d="100"/>
          <a:sy n="96" d="100"/>
        </p:scale>
        <p:origin x="3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 userDrawn="1"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4CDC7559-85E2-2FE2-201F-FE73D47864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4631144" y="-1259371"/>
            <a:ext cx="7791955" cy="7791955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5855908" y="-37797"/>
            <a:ext cx="5348809" cy="5348809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7234606" y="1344887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8327047" y="2437328"/>
            <a:ext cx="400152" cy="400152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10280691" y="125194"/>
            <a:ext cx="1848051" cy="6051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28708C-2282-5A7D-4993-0ACB4038C1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564276" flipH="1" flipV="1">
            <a:off x="4700666" y="662851"/>
            <a:ext cx="9317253" cy="6210881"/>
          </a:xfrm>
          <a:custGeom>
            <a:avLst/>
            <a:gdLst>
              <a:gd name="connsiteX0" fmla="*/ 9317253 w 9317253"/>
              <a:gd name="connsiteY0" fmla="*/ 6210881 h 6210881"/>
              <a:gd name="connsiteX1" fmla="*/ 3671225 w 9317253"/>
              <a:gd name="connsiteY1" fmla="*/ 6210881 h 6210881"/>
              <a:gd name="connsiteX2" fmla="*/ 138345 w 9317253"/>
              <a:gd name="connsiteY2" fmla="*/ 2387418 h 6210881"/>
              <a:gd name="connsiteX3" fmla="*/ 0 w 9317253"/>
              <a:gd name="connsiteY3" fmla="*/ 2515248 h 6210881"/>
              <a:gd name="connsiteX4" fmla="*/ 0 w 9317253"/>
              <a:gd name="connsiteY4" fmla="*/ 0 h 6210881"/>
              <a:gd name="connsiteX5" fmla="*/ 9317253 w 9317253"/>
              <a:gd name="connsiteY5" fmla="*/ 0 h 621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7253" h="6210881">
                <a:moveTo>
                  <a:pt x="9317253" y="6210881"/>
                </a:moveTo>
                <a:lnTo>
                  <a:pt x="3671225" y="6210881"/>
                </a:lnTo>
                <a:lnTo>
                  <a:pt x="138345" y="2387418"/>
                </a:lnTo>
                <a:lnTo>
                  <a:pt x="0" y="2515248"/>
                </a:lnTo>
                <a:lnTo>
                  <a:pt x="0" y="0"/>
                </a:lnTo>
                <a:lnTo>
                  <a:pt x="9317253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E46A9F8B-84E2-1158-13C5-993DC1DA7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081" t="21237" r="10346" b="18121"/>
          <a:stretch/>
        </p:blipFill>
        <p:spPr>
          <a:xfrm>
            <a:off x="10280691" y="12519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8F1E71B-5329-1B57-D27A-DC6836993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081" t="21237" r="10346" b="18121"/>
          <a:stretch/>
        </p:blipFill>
        <p:spPr>
          <a:xfrm>
            <a:off x="10280691" y="12519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4F8E051C-48BD-C39D-50A4-74483A67E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10280691" y="12519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deepseek.com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sealos.run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ursor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ealos.run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ealos.ru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los.run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ealos.run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3F1C130-B623-D1EF-4CA4-DC361E6AC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007" y="354493"/>
            <a:ext cx="2504663" cy="2504663"/>
          </a:xfrm>
          <a:prstGeom prst="roundRect">
            <a:avLst>
              <a:gd name="adj" fmla="val 2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36DEFF-9AD9-E4C6-A4F3-EEAA86E1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88" y="354493"/>
            <a:ext cx="2395333" cy="2395333"/>
          </a:xfrm>
          <a:prstGeom prst="roundRect">
            <a:avLst>
              <a:gd name="adj" fmla="val 2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76D4E92-6171-D0CD-124D-E8A94ED5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64" y="3607902"/>
            <a:ext cx="2504663" cy="2504663"/>
          </a:xfrm>
          <a:prstGeom prst="roundRect">
            <a:avLst>
              <a:gd name="adj" fmla="val 2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DB2861-A909-8EE7-B21A-85247D8E1F8C}"/>
              </a:ext>
            </a:extLst>
          </p:cNvPr>
          <p:cNvSpPr txBox="1"/>
          <p:nvPr/>
        </p:nvSpPr>
        <p:spPr>
          <a:xfrm>
            <a:off x="742123" y="2905780"/>
            <a:ext cx="507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搭建个人网站，不会编程！！！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1EC2E8-DB0C-AD09-28E1-89A05E520309}"/>
              </a:ext>
            </a:extLst>
          </p:cNvPr>
          <p:cNvSpPr txBox="1"/>
          <p:nvPr/>
        </p:nvSpPr>
        <p:spPr>
          <a:xfrm>
            <a:off x="6855968" y="2859156"/>
            <a:ext cx="43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毕业设计，一筹莫展！！！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1FF0F4-DB28-5D23-A28D-80DEB0FA7182}"/>
              </a:ext>
            </a:extLst>
          </p:cNvPr>
          <p:cNvSpPr txBox="1"/>
          <p:nvPr/>
        </p:nvSpPr>
        <p:spPr>
          <a:xfrm>
            <a:off x="3693028" y="6241897"/>
            <a:ext cx="480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搞不定需求，焦头烂额！！！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6A31EF-9DB8-18D8-A9AE-8E1486390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080" y="0"/>
            <a:ext cx="2336920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3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9D6E6-2EE2-71B5-D1E2-DB4AE4B94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3710-FC4C-6D00-6949-9E607991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课程收获</a:t>
            </a:r>
          </a:p>
        </p:txBody>
      </p:sp>
      <p:sp>
        <p:nvSpPr>
          <p:cNvPr id="8" name="!!椭圆 11">
            <a:extLst>
              <a:ext uri="{FF2B5EF4-FFF2-40B4-BE49-F238E27FC236}">
                <a16:creationId xmlns:a16="http://schemas.microsoft.com/office/drawing/2014/main" id="{434E0F82-8063-30EC-21CC-E2699E8F524E}"/>
              </a:ext>
            </a:extLst>
          </p:cNvPr>
          <p:cNvSpPr/>
          <p:nvPr/>
        </p:nvSpPr>
        <p:spPr>
          <a:xfrm flipH="1">
            <a:off x="8987663" y="2307931"/>
            <a:ext cx="1737843" cy="1737843"/>
          </a:xfrm>
          <a:prstGeom prst="ellipse">
            <a:avLst/>
          </a:prstGeom>
          <a:solidFill>
            <a:srgbClr val="126B7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基于</a:t>
            </a:r>
            <a:r>
              <a:rPr lang="en-US" altLang="zh-CN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Sealos+Devbox</a:t>
            </a:r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进行项目部署的能力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!!椭圆 8">
            <a:extLst>
              <a:ext uri="{FF2B5EF4-FFF2-40B4-BE49-F238E27FC236}">
                <a16:creationId xmlns:a16="http://schemas.microsoft.com/office/drawing/2014/main" id="{96ECE6A0-B466-E838-BCE9-B95A4340B6C6}"/>
              </a:ext>
            </a:extLst>
          </p:cNvPr>
          <p:cNvSpPr/>
          <p:nvPr/>
        </p:nvSpPr>
        <p:spPr>
          <a:xfrm>
            <a:off x="1466494" y="2307931"/>
            <a:ext cx="1737842" cy="1737842"/>
          </a:xfrm>
          <a:prstGeom prst="ellipse">
            <a:avLst/>
          </a:prstGeom>
          <a:solidFill>
            <a:srgbClr val="126B7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基于</a:t>
            </a:r>
            <a:r>
              <a:rPr lang="en-US" altLang="zh-CN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AI</a:t>
            </a:r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设计数据库表、接口的能力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!!椭圆 9">
            <a:extLst>
              <a:ext uri="{FF2B5EF4-FFF2-40B4-BE49-F238E27FC236}">
                <a16:creationId xmlns:a16="http://schemas.microsoft.com/office/drawing/2014/main" id="{EB9E04EB-C8DC-BA11-9FB1-7F9FCD73E6A5}"/>
              </a:ext>
            </a:extLst>
          </p:cNvPr>
          <p:cNvSpPr/>
          <p:nvPr/>
        </p:nvSpPr>
        <p:spPr>
          <a:xfrm>
            <a:off x="4972679" y="2307931"/>
            <a:ext cx="1737842" cy="1737842"/>
          </a:xfrm>
          <a:prstGeom prst="ellipse">
            <a:avLst/>
          </a:prstGeom>
          <a:solidFill>
            <a:srgbClr val="126B7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基于</a:t>
            </a:r>
            <a:r>
              <a:rPr lang="en-US" altLang="zh-CN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Cursor</a:t>
            </a:r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开发前后端项目的能力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22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5D5F9B-200E-459F-D14D-CEF51427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" t="9352" r="-10"/>
          <a:stretch/>
        </p:blipFill>
        <p:spPr>
          <a:xfrm>
            <a:off x="1543470" y="950957"/>
            <a:ext cx="9450349" cy="5339016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9FCAB4-D57B-AD3D-5A7E-5F83BF02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30"/>
          <a:stretch/>
        </p:blipFill>
        <p:spPr>
          <a:xfrm>
            <a:off x="750254" y="1451219"/>
            <a:ext cx="8055051" cy="4607686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6BACE8-6AF2-91CF-4CC7-822BACA9C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课程收获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D1B574-B8AD-C252-D470-1F673744C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078" y="1789144"/>
            <a:ext cx="8797672" cy="4316549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1053971-3ADC-53F7-A835-8246BBDB9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t="454" r="272" b="642"/>
          <a:stretch/>
        </p:blipFill>
        <p:spPr>
          <a:xfrm>
            <a:off x="1948435" y="2074830"/>
            <a:ext cx="8640417" cy="4726870"/>
          </a:xfrm>
          <a:prstGeom prst="roundRect">
            <a:avLst>
              <a:gd name="adj" fmla="val 1352"/>
            </a:avLst>
          </a:prstGeom>
          <a:ln w="63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22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A877E-22AC-E5E9-0043-E7D374D28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EF743-968C-15CF-6DD6-C6326B8B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课程收获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74964-5158-F89D-90B9-C4C4A9A321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" t="444" r="111" b="11758"/>
          <a:stretch/>
        </p:blipFill>
        <p:spPr>
          <a:xfrm>
            <a:off x="1809344" y="874470"/>
            <a:ext cx="8839201" cy="5168521"/>
          </a:xfrm>
          <a:prstGeom prst="roundRect">
            <a:avLst>
              <a:gd name="adj" fmla="val 960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E52398-1FC5-21DC-F78B-C347FF295DE9}"/>
              </a:ext>
            </a:extLst>
          </p:cNvPr>
          <p:cNvSpPr txBox="1"/>
          <p:nvPr/>
        </p:nvSpPr>
        <p:spPr>
          <a:xfrm>
            <a:off x="2746441" y="1131850"/>
            <a:ext cx="2876146" cy="215444"/>
          </a:xfrm>
          <a:prstGeom prst="rect">
            <a:avLst/>
          </a:prstGeom>
          <a:solidFill>
            <a:srgbClr val="EDF2FA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0" i="0" dirty="0">
                <a:solidFill>
                  <a:srgbClr val="48526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https://yygoovyfwcds.sealoshzh.site</a:t>
            </a:r>
            <a:endParaRPr lang="zh-CN" altLang="en-US" sz="800" dirty="0">
              <a:latin typeface="Fira Code" panose="020B0809050000020004" pitchFamily="49" charset="0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60EE1B-56DA-879E-DB65-E99ADAF41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727"/>
          <a:stretch/>
        </p:blipFill>
        <p:spPr>
          <a:xfrm>
            <a:off x="1809344" y="1405658"/>
            <a:ext cx="8839201" cy="4637333"/>
          </a:xfrm>
          <a:prstGeom prst="roundRect">
            <a:avLst>
              <a:gd name="adj" fmla="val 1533"/>
            </a:avLst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31C5A6-47DA-74E0-31E5-A9DC7D315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382" y="920806"/>
            <a:ext cx="1150202" cy="139707"/>
          </a:xfrm>
          <a:prstGeom prst="roundRect">
            <a:avLst/>
          </a:prstGeom>
        </p:spPr>
      </p:pic>
      <p:pic>
        <p:nvPicPr>
          <p:cNvPr id="13" name="2月26日">
            <a:hlinkClick r:id="" action="ppaction://media"/>
            <a:extLst>
              <a:ext uri="{FF2B5EF4-FFF2-40B4-BE49-F238E27FC236}">
                <a16:creationId xmlns:a16="http://schemas.microsoft.com/office/drawing/2014/main" id="{0B7DE089-B27F-C28C-32CC-1A56CC50645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18.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134" y="6959803"/>
            <a:ext cx="406400" cy="406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32B84C-96D3-4C12-FB64-54C3C97D4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9344" y="1405379"/>
            <a:ext cx="8839201" cy="46376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4EA2B9-407C-3C75-9276-F2196D1788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9382" y="918648"/>
            <a:ext cx="1371670" cy="1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1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72416-6FE7-74DD-83E8-6A6018EF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适用人群</a:t>
            </a:r>
          </a:p>
        </p:txBody>
      </p:sp>
      <p:pic>
        <p:nvPicPr>
          <p:cNvPr id="4" name="图片 3" descr="卡通人物&#10;&#10;AI 生成的内容可能不正确。">
            <a:extLst>
              <a:ext uri="{FF2B5EF4-FFF2-40B4-BE49-F238E27FC236}">
                <a16:creationId xmlns:a16="http://schemas.microsoft.com/office/drawing/2014/main" id="{8D129144-F034-E702-8976-951A4A23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12371" b="18502"/>
          <a:stretch/>
        </p:blipFill>
        <p:spPr>
          <a:xfrm>
            <a:off x="997610" y="1836811"/>
            <a:ext cx="2422866" cy="2044419"/>
          </a:xfrm>
          <a:prstGeom prst="rect">
            <a:avLst/>
          </a:prstGeom>
        </p:spPr>
      </p:pic>
      <p:pic>
        <p:nvPicPr>
          <p:cNvPr id="6" name="图片 5" descr="图标&#10;&#10;AI 生成的内容可能不正确。">
            <a:extLst>
              <a:ext uri="{FF2B5EF4-FFF2-40B4-BE49-F238E27FC236}">
                <a16:creationId xmlns:a16="http://schemas.microsoft.com/office/drawing/2014/main" id="{B87746B6-380B-1909-9152-E1829CFD9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44" y="1929848"/>
            <a:ext cx="1951383" cy="19513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38A89C-A40B-F345-9DFB-616D1CE44733}"/>
              </a:ext>
            </a:extLst>
          </p:cNvPr>
          <p:cNvSpPr txBox="1"/>
          <p:nvPr/>
        </p:nvSpPr>
        <p:spPr>
          <a:xfrm>
            <a:off x="1563757" y="3927612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零基础小白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8E4FAA-E102-AFD6-94E1-0FFC46C1500A}"/>
              </a:ext>
            </a:extLst>
          </p:cNvPr>
          <p:cNvSpPr txBox="1"/>
          <p:nvPr/>
        </p:nvSpPr>
        <p:spPr>
          <a:xfrm>
            <a:off x="1182242" y="4454387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想搭建自己的个人网站</a:t>
            </a:r>
            <a:r>
              <a:rPr lang="en-US" altLang="zh-CN" sz="1200" dirty="0"/>
              <a:t>/</a:t>
            </a:r>
            <a:r>
              <a:rPr lang="zh-CN" altLang="en-US" sz="1200" dirty="0"/>
              <a:t>应用</a:t>
            </a:r>
          </a:p>
        </p:txBody>
      </p:sp>
      <p:pic>
        <p:nvPicPr>
          <p:cNvPr id="10" name="图片 9" descr="图标&#10;&#10;AI 生成的内容可能不正确。">
            <a:extLst>
              <a:ext uri="{FF2B5EF4-FFF2-40B4-BE49-F238E27FC236}">
                <a16:creationId xmlns:a16="http://schemas.microsoft.com/office/drawing/2014/main" id="{58BA0991-AC14-D7EA-FA18-17A7FE264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017" y="2049117"/>
            <a:ext cx="1832113" cy="18321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DF0941-64D5-D587-1092-4E27771A5184}"/>
              </a:ext>
            </a:extLst>
          </p:cNvPr>
          <p:cNvSpPr txBox="1"/>
          <p:nvPr/>
        </p:nvSpPr>
        <p:spPr>
          <a:xfrm>
            <a:off x="4814867" y="3927612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有基础，欠缺项目经验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1CC6AE-85CC-85B5-102D-4C35C1F10EBC}"/>
              </a:ext>
            </a:extLst>
          </p:cNvPr>
          <p:cNvSpPr txBox="1"/>
          <p:nvPr/>
        </p:nvSpPr>
        <p:spPr>
          <a:xfrm>
            <a:off x="4902221" y="4454387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想搭建自己的个人网站</a:t>
            </a:r>
            <a:r>
              <a:rPr lang="en-US" altLang="zh-CN" sz="1200" dirty="0"/>
              <a:t>/</a:t>
            </a:r>
            <a:r>
              <a:rPr lang="zh-CN" altLang="en-US" sz="1200" dirty="0"/>
              <a:t>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C6944A-0F26-1390-1BFD-05C2E1AD36A7}"/>
              </a:ext>
            </a:extLst>
          </p:cNvPr>
          <p:cNvSpPr txBox="1"/>
          <p:nvPr/>
        </p:nvSpPr>
        <p:spPr>
          <a:xfrm>
            <a:off x="4996006" y="4781107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快速搞定自己的毕设项目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F86853-1DF7-295E-955B-9A64E1DCC6B4}"/>
              </a:ext>
            </a:extLst>
          </p:cNvPr>
          <p:cNvSpPr txBox="1"/>
          <p:nvPr/>
        </p:nvSpPr>
        <p:spPr>
          <a:xfrm>
            <a:off x="8867938" y="3939830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有项目经验资深开发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A398BB-ED50-BB8C-220F-53CC75657CD8}"/>
              </a:ext>
            </a:extLst>
          </p:cNvPr>
          <p:cNvSpPr txBox="1"/>
          <p:nvPr/>
        </p:nvSpPr>
        <p:spPr>
          <a:xfrm>
            <a:off x="8731099" y="4454386"/>
            <a:ext cx="2480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掌握</a:t>
            </a:r>
            <a:r>
              <a:rPr lang="en-US" altLang="zh-CN" sz="1200" dirty="0"/>
              <a:t>AI</a:t>
            </a:r>
            <a:r>
              <a:rPr lang="zh-CN" altLang="en-US" sz="1200" dirty="0"/>
              <a:t>时代先进生产力工具，提效</a:t>
            </a:r>
          </a:p>
        </p:txBody>
      </p:sp>
    </p:spTree>
    <p:extLst>
      <p:ext uri="{BB962C8B-B14F-4D97-AF65-F5344CB8AC3E}">
        <p14:creationId xmlns:p14="http://schemas.microsoft.com/office/powerpoint/2010/main" val="19384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DEE35CC-4ACC-7B90-7599-C1C0A8124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0600" y="1662411"/>
            <a:ext cx="4174850" cy="2331739"/>
          </a:xfrm>
        </p:spPr>
        <p:txBody>
          <a:bodyPr/>
          <a:lstStyle/>
          <a:p>
            <a:r>
              <a:rPr lang="zh-CN" altLang="en-US" dirty="0"/>
              <a:t>准备工作</a:t>
            </a:r>
            <a:endParaRPr lang="en-US" altLang="zh-CN" dirty="0"/>
          </a:p>
          <a:p>
            <a:r>
              <a:rPr lang="zh-CN" altLang="en-US" dirty="0"/>
              <a:t>项目设计</a:t>
            </a:r>
            <a:endParaRPr lang="en-US" altLang="zh-CN" dirty="0"/>
          </a:p>
          <a:p>
            <a:r>
              <a:rPr lang="zh-CN" altLang="en-US" dirty="0"/>
              <a:t>项目开发</a:t>
            </a:r>
            <a:endParaRPr lang="en-US" altLang="zh-CN" dirty="0"/>
          </a:p>
          <a:p>
            <a:r>
              <a:rPr lang="zh-CN" altLang="en-US" dirty="0"/>
              <a:t>项目上线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EEE0B0-A634-1616-C089-58B9EDA9899B}"/>
              </a:ext>
            </a:extLst>
          </p:cNvPr>
          <p:cNvSpPr txBox="1"/>
          <p:nvPr/>
        </p:nvSpPr>
        <p:spPr>
          <a:xfrm>
            <a:off x="7716401" y="241189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(DeepSeek)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EC8177-E8D0-1ACF-D87E-8854F9DFBFB2}"/>
              </a:ext>
            </a:extLst>
          </p:cNvPr>
          <p:cNvSpPr txBox="1"/>
          <p:nvPr/>
        </p:nvSpPr>
        <p:spPr>
          <a:xfrm>
            <a:off x="7716401" y="2948609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(Devbox + Cursor)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7EC17E-64C6-4D26-476F-5B383EB06E1F}"/>
              </a:ext>
            </a:extLst>
          </p:cNvPr>
          <p:cNvSpPr txBox="1"/>
          <p:nvPr/>
        </p:nvSpPr>
        <p:spPr>
          <a:xfrm>
            <a:off x="7716401" y="3491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(Devbox)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87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789D05-FB23-60B8-74AA-DAF6DAF1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记得一键三连哦</a:t>
            </a: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037D3D06-D003-C579-913E-C24C1359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5" y="2274809"/>
            <a:ext cx="1696414" cy="1696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470A7E-3F06-5415-8569-A8D71DCF6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39" y="2610407"/>
            <a:ext cx="4656728" cy="15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0088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F16B5D-1224-200A-D2D2-7AB2BFC23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4164" y="2469081"/>
            <a:ext cx="4395085" cy="901700"/>
          </a:xfrm>
        </p:spPr>
        <p:txBody>
          <a:bodyPr/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E4102D-2311-3387-3DDF-A34E0B8EE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!!文本框 15">
            <a:extLst>
              <a:ext uri="{FF2B5EF4-FFF2-40B4-BE49-F238E27FC236}">
                <a16:creationId xmlns:a16="http://schemas.microsoft.com/office/drawing/2014/main" id="{3CF6871D-1D9D-AE67-874A-6CFA71D519FE}"/>
              </a:ext>
            </a:extLst>
          </p:cNvPr>
          <p:cNvSpPr txBox="1">
            <a:spLocks/>
          </p:cNvSpPr>
          <p:nvPr/>
        </p:nvSpPr>
        <p:spPr>
          <a:xfrm>
            <a:off x="6239565" y="3432030"/>
            <a:ext cx="1479826" cy="451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DeepSeek</a:t>
            </a:r>
            <a:endParaRPr lang="zh-CN" altLang="en-US" sz="2000" dirty="0">
              <a:latin typeface="Fira Code" panose="020B0809050000020004" pitchFamily="49" charset="0"/>
            </a:endParaRPr>
          </a:p>
        </p:txBody>
      </p:sp>
      <p:sp>
        <p:nvSpPr>
          <p:cNvPr id="5" name="!!文本框 16">
            <a:extLst>
              <a:ext uri="{FF2B5EF4-FFF2-40B4-BE49-F238E27FC236}">
                <a16:creationId xmlns:a16="http://schemas.microsoft.com/office/drawing/2014/main" id="{B6C745CE-E42F-0810-F282-0CA518E16EFE}"/>
              </a:ext>
            </a:extLst>
          </p:cNvPr>
          <p:cNvSpPr txBox="1">
            <a:spLocks/>
          </p:cNvSpPr>
          <p:nvPr/>
        </p:nvSpPr>
        <p:spPr>
          <a:xfrm>
            <a:off x="9037983" y="3429000"/>
            <a:ext cx="1181376" cy="3426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Fira Code" panose="020B0809050000020004" pitchFamily="49" charset="0"/>
                <a:ea typeface="Fira Code" panose="020B0809050000020004" pitchFamily="49" charset="0"/>
              </a:rPr>
              <a:t>Cursor</a:t>
            </a:r>
            <a:endParaRPr lang="zh-CN" altLang="en-US" sz="1800" dirty="0">
              <a:latin typeface="Fira Code" panose="020B0809050000020004" pitchFamily="49" charset="0"/>
            </a:endParaRPr>
          </a:p>
        </p:txBody>
      </p:sp>
      <p:sp>
        <p:nvSpPr>
          <p:cNvPr id="6" name="!!文本框 17">
            <a:extLst>
              <a:ext uri="{FF2B5EF4-FFF2-40B4-BE49-F238E27FC236}">
                <a16:creationId xmlns:a16="http://schemas.microsoft.com/office/drawing/2014/main" id="{39858E81-E70B-FAA8-7019-305FC2BBA996}"/>
              </a:ext>
            </a:extLst>
          </p:cNvPr>
          <p:cNvSpPr txBox="1">
            <a:spLocks/>
          </p:cNvSpPr>
          <p:nvPr/>
        </p:nvSpPr>
        <p:spPr>
          <a:xfrm>
            <a:off x="7856607" y="3429000"/>
            <a:ext cx="1181376" cy="3426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Fira Code" panose="020B0809050000020004" pitchFamily="49" charset="0"/>
                <a:ea typeface="Fira Code" panose="020B0809050000020004" pitchFamily="49" charset="0"/>
              </a:rPr>
              <a:t>Devbox</a:t>
            </a:r>
            <a:endParaRPr lang="zh-CN" altLang="en-US" sz="1800" dirty="0"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4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A3B746-0163-D587-5347-B2E275102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317353" cy="73285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/>
              <a:t>DeepSeek</a:t>
            </a:r>
            <a:r>
              <a:rPr lang="zh-CN" altLang="en-US" sz="1400" dirty="0"/>
              <a:t>（</a:t>
            </a:r>
            <a:r>
              <a:rPr lang="en-US" altLang="zh-CN" sz="1400" dirty="0">
                <a:hlinkClick r:id="rId2"/>
              </a:rPr>
              <a:t>https://www.deepseek.com</a:t>
            </a:r>
            <a:r>
              <a:rPr lang="zh-CN" altLang="en-US" sz="1400" dirty="0"/>
              <a:t>）</a:t>
            </a:r>
            <a:r>
              <a:rPr lang="en-US" altLang="zh-CN" sz="1400" dirty="0"/>
              <a:t> </a:t>
            </a:r>
            <a:r>
              <a:rPr lang="zh-CN" altLang="en-US" sz="1400" dirty="0"/>
              <a:t>是由国内深度求索公司研发的通用大模型，性能比肩国际顶尖水平</a:t>
            </a:r>
            <a:r>
              <a:rPr lang="en-US" altLang="zh-CN" sz="1400" dirty="0"/>
              <a:t>(OpenAI</a:t>
            </a:r>
            <a:r>
              <a:rPr lang="zh-CN" altLang="en-US" sz="1400" dirty="0"/>
              <a:t>的</a:t>
            </a:r>
            <a:r>
              <a:rPr lang="en-US" altLang="zh-CN" sz="1400" dirty="0"/>
              <a:t>o1)</a:t>
            </a:r>
            <a:r>
              <a:rPr lang="zh-CN" altLang="en-US" sz="1400" dirty="0"/>
              <a:t>，而训练成本仅为同级别模型</a:t>
            </a:r>
            <a:r>
              <a:rPr lang="en-US" altLang="zh-CN" sz="1400" dirty="0"/>
              <a:t>3%</a:t>
            </a:r>
            <a:r>
              <a:rPr lang="zh-CN" altLang="en-US" sz="1400" dirty="0"/>
              <a:t>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55CC41F-326F-9E08-1A5D-C878C80B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BFCCB8-A714-E989-F056-BE2D229F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752601"/>
            <a:ext cx="9070782" cy="5016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28EE00-9FA0-B9BE-1686-D98A1A372182}"/>
              </a:ext>
            </a:extLst>
          </p:cNvPr>
          <p:cNvSpPr txBox="1"/>
          <p:nvPr/>
        </p:nvSpPr>
        <p:spPr>
          <a:xfrm>
            <a:off x="10387079" y="3778250"/>
            <a:ext cx="129692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400" dirty="0"/>
              <a:t>注册账号</a:t>
            </a:r>
          </a:p>
        </p:txBody>
      </p:sp>
    </p:spTree>
    <p:extLst>
      <p:ext uri="{BB962C8B-B14F-4D97-AF65-F5344CB8AC3E}">
        <p14:creationId xmlns:p14="http://schemas.microsoft.com/office/powerpoint/2010/main" val="317556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C39B-2D2A-40D0-C9EA-C5225AF7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AD6EDE-6817-BD34-456B-904BA313D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196703" cy="79607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/>
              <a:t>Sealos</a:t>
            </a:r>
            <a:r>
              <a:rPr lang="zh-CN" altLang="en-US" sz="1400" dirty="0"/>
              <a:t>（</a:t>
            </a:r>
            <a:r>
              <a:rPr lang="en-US" altLang="zh-CN" sz="1400" dirty="0">
                <a:hlinkClick r:id="rId2"/>
              </a:rPr>
              <a:t>https://sealos.run</a:t>
            </a:r>
            <a:r>
              <a:rPr lang="zh-CN" altLang="en-US" sz="1400" dirty="0"/>
              <a:t>）是一个以</a:t>
            </a:r>
            <a:r>
              <a:rPr lang="en-US" altLang="zh-CN" sz="1400" dirty="0"/>
              <a:t>K8s</a:t>
            </a:r>
            <a:r>
              <a:rPr lang="zh-CN" altLang="en-US" sz="1400" dirty="0"/>
              <a:t>为内核的云操作系统。一个无需云计算专业知识，也能在几秒钟内部署、管理和扩展应用的云操作系统，使开发者能够像使用个人电脑一个简单地使用云。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D1CCE0F-7B62-2F5A-4D34-3759CFF6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Sealos-Devbox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B141CA-4D3F-95ED-77FF-F824AD2D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45" y="1767055"/>
            <a:ext cx="9331576" cy="50909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2AC163-82AF-6458-CA3B-36A9EA8F2EF1}"/>
              </a:ext>
            </a:extLst>
          </p:cNvPr>
          <p:cNvSpPr txBox="1"/>
          <p:nvPr/>
        </p:nvSpPr>
        <p:spPr>
          <a:xfrm>
            <a:off x="10475979" y="3429000"/>
            <a:ext cx="129692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400" dirty="0"/>
              <a:t>注册账号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1D72B09-1CFA-DA7B-8143-C032C2FE2CAD}"/>
              </a:ext>
            </a:extLst>
          </p:cNvPr>
          <p:cNvCxnSpPr/>
          <p:nvPr/>
        </p:nvCxnSpPr>
        <p:spPr>
          <a:xfrm>
            <a:off x="6695452" y="3052194"/>
            <a:ext cx="445625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550DA86-CAEA-547F-8673-6F5DE09EB14D}"/>
              </a:ext>
            </a:extLst>
          </p:cNvPr>
          <p:cNvCxnSpPr/>
          <p:nvPr/>
        </p:nvCxnSpPr>
        <p:spPr>
          <a:xfrm>
            <a:off x="5553164" y="3663472"/>
            <a:ext cx="445625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F165617-FC99-0E92-7C88-5C41A099DE69}"/>
              </a:ext>
            </a:extLst>
          </p:cNvPr>
          <p:cNvCxnSpPr/>
          <p:nvPr/>
        </p:nvCxnSpPr>
        <p:spPr>
          <a:xfrm>
            <a:off x="4414148" y="3661628"/>
            <a:ext cx="445625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1C4505E-A6B5-8912-A741-C189AF09B4C2}"/>
              </a:ext>
            </a:extLst>
          </p:cNvPr>
          <p:cNvSpPr txBox="1"/>
          <p:nvPr/>
        </p:nvSpPr>
        <p:spPr>
          <a:xfrm>
            <a:off x="1656347" y="253046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JDK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D71110-AC97-1831-9E92-BF07BB754EED}"/>
              </a:ext>
            </a:extLst>
          </p:cNvPr>
          <p:cNvSpPr txBox="1"/>
          <p:nvPr/>
        </p:nvSpPr>
        <p:spPr>
          <a:xfrm>
            <a:off x="1656347" y="2967406"/>
            <a:ext cx="882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Maven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C6EA7-E576-B341-FFAD-50DA2F9362D2}"/>
              </a:ext>
            </a:extLst>
          </p:cNvPr>
          <p:cNvSpPr txBox="1"/>
          <p:nvPr/>
        </p:nvSpPr>
        <p:spPr>
          <a:xfrm>
            <a:off x="1656347" y="3404351"/>
            <a:ext cx="1033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NodeJS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F796C8-6F5E-E4E8-E8AB-844E507837A5}"/>
              </a:ext>
            </a:extLst>
          </p:cNvPr>
          <p:cNvSpPr txBox="1"/>
          <p:nvPr/>
        </p:nvSpPr>
        <p:spPr>
          <a:xfrm>
            <a:off x="1656347" y="3841296"/>
            <a:ext cx="1356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准备服务器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3E70C6-AC35-B111-A3C4-64C7EEE77165}"/>
              </a:ext>
            </a:extLst>
          </p:cNvPr>
          <p:cNvSpPr txBox="1"/>
          <p:nvPr/>
        </p:nvSpPr>
        <p:spPr>
          <a:xfrm>
            <a:off x="1656347" y="4278241"/>
            <a:ext cx="1356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测试环境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C8F660-33A6-68A3-750C-5CDB1B334E35}"/>
              </a:ext>
            </a:extLst>
          </p:cNvPr>
          <p:cNvSpPr txBox="1"/>
          <p:nvPr/>
        </p:nvSpPr>
        <p:spPr>
          <a:xfrm>
            <a:off x="1656347" y="4715186"/>
            <a:ext cx="1356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生产环境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36C8C1-561F-94E5-185F-26FCCA84BF2D}"/>
              </a:ext>
            </a:extLst>
          </p:cNvPr>
          <p:cNvSpPr txBox="1"/>
          <p:nvPr/>
        </p:nvSpPr>
        <p:spPr>
          <a:xfrm>
            <a:off x="1656347" y="5152131"/>
            <a:ext cx="68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域名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827526-006E-08BE-F43B-9908E3CE7B12}"/>
              </a:ext>
            </a:extLst>
          </p:cNvPr>
          <p:cNvSpPr txBox="1"/>
          <p:nvPr/>
        </p:nvSpPr>
        <p:spPr>
          <a:xfrm>
            <a:off x="1656347" y="5589073"/>
            <a:ext cx="68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证书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FA42FB-BE75-FCC2-E56F-1434F91ED6BC}"/>
              </a:ext>
            </a:extLst>
          </p:cNvPr>
          <p:cNvSpPr txBox="1"/>
          <p:nvPr/>
        </p:nvSpPr>
        <p:spPr>
          <a:xfrm>
            <a:off x="1656347" y="6026015"/>
            <a:ext cx="1135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负载均衡</a:t>
            </a:r>
          </a:p>
        </p:txBody>
      </p:sp>
    </p:spTree>
    <p:extLst>
      <p:ext uri="{BB962C8B-B14F-4D97-AF65-F5344CB8AC3E}">
        <p14:creationId xmlns:p14="http://schemas.microsoft.com/office/powerpoint/2010/main" val="24739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2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5C81C8-C98D-4F13-74AD-4717BDE36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/>
              <a:t>Cursor</a:t>
            </a:r>
            <a:r>
              <a:rPr lang="zh-CN" altLang="en-US" sz="1400" dirty="0"/>
              <a:t>（</a:t>
            </a:r>
            <a:r>
              <a:rPr lang="en-US" altLang="zh-CN" sz="1400" dirty="0">
                <a:hlinkClick r:id="rId2"/>
              </a:rPr>
              <a:t>https://www.cursor.com</a:t>
            </a:r>
            <a:r>
              <a:rPr lang="zh-CN" altLang="en-US" sz="1400" dirty="0"/>
              <a:t>）是一款</a:t>
            </a:r>
            <a:r>
              <a:rPr lang="en-US" altLang="zh-CN" sz="1400" dirty="0"/>
              <a:t>AI</a:t>
            </a:r>
            <a:r>
              <a:rPr lang="zh-CN" altLang="en-US" sz="1400" dirty="0"/>
              <a:t>代码编辑器，基于它可以轻松的完成前端、后端代码的编写、调试。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2D36E33-32BD-764A-148E-26F6CFA5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AF13F4-84DF-2FCE-6C71-FC215520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96" y="1499883"/>
            <a:ext cx="9245600" cy="50731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54DA41-290A-39EA-4AC1-CDE3D43B5A03}"/>
              </a:ext>
            </a:extLst>
          </p:cNvPr>
          <p:cNvSpPr txBox="1"/>
          <p:nvPr/>
        </p:nvSpPr>
        <p:spPr>
          <a:xfrm>
            <a:off x="10261600" y="3429000"/>
            <a:ext cx="1782829" cy="86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400" dirty="0"/>
              <a:t>安装配置</a:t>
            </a:r>
            <a:endParaRPr lang="en-US" altLang="zh-CN" sz="14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400" dirty="0"/>
              <a:t>注册账号</a:t>
            </a:r>
          </a:p>
        </p:txBody>
      </p:sp>
    </p:spTree>
    <p:extLst>
      <p:ext uri="{BB962C8B-B14F-4D97-AF65-F5344CB8AC3E}">
        <p14:creationId xmlns:p14="http://schemas.microsoft.com/office/powerpoint/2010/main" val="26978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C0A4-E755-504E-CCBD-5B313D84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标&#10;&#10;AI 生成的内容可能不正确。">
            <a:extLst>
              <a:ext uri="{FF2B5EF4-FFF2-40B4-BE49-F238E27FC236}">
                <a16:creationId xmlns:a16="http://schemas.microsoft.com/office/drawing/2014/main" id="{C48723FD-C1EC-15A3-3C63-078244626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3" y="553279"/>
            <a:ext cx="4818818" cy="48188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DE36DFB-8236-C5B2-DE3B-9B94BEA0213D}"/>
              </a:ext>
            </a:extLst>
          </p:cNvPr>
          <p:cNvSpPr txBox="1"/>
          <p:nvPr/>
        </p:nvSpPr>
        <p:spPr>
          <a:xfrm>
            <a:off x="3466913" y="5231537"/>
            <a:ext cx="5544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不写代码</a:t>
            </a:r>
            <a:r>
              <a:rPr lang="en-US" altLang="zh-CN" sz="40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,</a:t>
            </a:r>
            <a:r>
              <a:rPr lang="zh-CN" altLang="en-US" sz="40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搞定项目开发</a:t>
            </a:r>
          </a:p>
        </p:txBody>
      </p:sp>
    </p:spTree>
    <p:extLst>
      <p:ext uri="{BB962C8B-B14F-4D97-AF65-F5344CB8AC3E}">
        <p14:creationId xmlns:p14="http://schemas.microsoft.com/office/powerpoint/2010/main" val="48438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, 信件&#10;&#10;AI 生成的内容可能不正确。">
            <a:extLst>
              <a:ext uri="{FF2B5EF4-FFF2-40B4-BE49-F238E27FC236}">
                <a16:creationId xmlns:a16="http://schemas.microsoft.com/office/drawing/2014/main" id="{C0E09D1B-13E8-A2D8-B995-D5699D72C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9FE14-0F7A-CE06-11B9-A8EF589B0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30D81BE-CA15-F099-A7B8-218BD047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0600" y="1662411"/>
            <a:ext cx="4174850" cy="2331739"/>
          </a:xfrm>
        </p:spPr>
        <p:txBody>
          <a:bodyPr/>
          <a:lstStyle/>
          <a:p>
            <a:r>
              <a:rPr lang="zh-CN" altLang="en-US" dirty="0"/>
              <a:t>准备工作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项目设计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项目开发</a:t>
            </a:r>
            <a:endParaRPr lang="en-US" altLang="zh-CN" dirty="0"/>
          </a:p>
          <a:p>
            <a:r>
              <a:rPr lang="zh-CN" altLang="en-US" dirty="0"/>
              <a:t>项目上线</a:t>
            </a:r>
          </a:p>
        </p:txBody>
      </p:sp>
    </p:spTree>
    <p:extLst>
      <p:ext uri="{BB962C8B-B14F-4D97-AF65-F5344CB8AC3E}">
        <p14:creationId xmlns:p14="http://schemas.microsoft.com/office/powerpoint/2010/main" val="255930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DBD7-2BE4-C5C6-8D36-8A105B0D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70454E-CD50-45D4-E589-F0C37D7D99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D900F3-4DDE-A828-5FAA-FAC320BE9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数据库设计</a:t>
            </a:r>
            <a:endParaRPr lang="en-US" altLang="zh-CN" dirty="0"/>
          </a:p>
          <a:p>
            <a:r>
              <a:rPr lang="zh-CN" altLang="en-US" dirty="0"/>
              <a:t>接口设计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68082C-7131-A8A9-C196-3F5AE2470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F23D303-76FD-7281-CA1C-5E5842E4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数据库设计流程</a:t>
            </a:r>
          </a:p>
        </p:txBody>
      </p:sp>
      <p:cxnSp>
        <p:nvCxnSpPr>
          <p:cNvPr id="9" name="직선 연결선 14">
            <a:extLst>
              <a:ext uri="{FF2B5EF4-FFF2-40B4-BE49-F238E27FC236}">
                <a16:creationId xmlns:a16="http://schemas.microsoft.com/office/drawing/2014/main" id="{36DDC65A-27E9-F4E0-24FB-AF86A5F088D1}"/>
              </a:ext>
            </a:extLst>
          </p:cNvPr>
          <p:cNvCxnSpPr>
            <a:cxnSpLocks/>
            <a:stCxn id="33" idx="6"/>
            <a:endCxn id="62" idx="2"/>
          </p:cNvCxnSpPr>
          <p:nvPr/>
        </p:nvCxnSpPr>
        <p:spPr>
          <a:xfrm>
            <a:off x="2291420" y="3977335"/>
            <a:ext cx="1597016" cy="0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D3C255AC-9B66-7895-8F08-ECBB60354985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4974224" y="3977335"/>
            <a:ext cx="1597016" cy="0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7">
            <a:extLst>
              <a:ext uri="{FF2B5EF4-FFF2-40B4-BE49-F238E27FC236}">
                <a16:creationId xmlns:a16="http://schemas.microsoft.com/office/drawing/2014/main" id="{820D197D-2FF3-ABC7-3194-73AF1A46AC23}"/>
              </a:ext>
            </a:extLst>
          </p:cNvPr>
          <p:cNvCxnSpPr>
            <a:cxnSpLocks/>
            <a:stCxn id="64" idx="6"/>
            <a:endCxn id="63" idx="0"/>
          </p:cNvCxnSpPr>
          <p:nvPr/>
        </p:nvCxnSpPr>
        <p:spPr>
          <a:xfrm>
            <a:off x="4974223" y="2154391"/>
            <a:ext cx="2139911" cy="1280050"/>
          </a:xfrm>
          <a:prstGeom prst="curvedConnector2">
            <a:avLst/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그룹 30">
            <a:extLst>
              <a:ext uri="{FF2B5EF4-FFF2-40B4-BE49-F238E27FC236}">
                <a16:creationId xmlns:a16="http://schemas.microsoft.com/office/drawing/2014/main" id="{6EF94712-1649-F838-F4C8-C2E28042C134}"/>
              </a:ext>
            </a:extLst>
          </p:cNvPr>
          <p:cNvGrpSpPr/>
          <p:nvPr/>
        </p:nvGrpSpPr>
        <p:grpSpPr>
          <a:xfrm>
            <a:off x="671991" y="4876605"/>
            <a:ext cx="2149193" cy="1150496"/>
            <a:chOff x="7260817" y="1766847"/>
            <a:chExt cx="1872831" cy="1055540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31C7D59D-6F06-E40E-C8CF-0C3C493DB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9" y="1766847"/>
              <a:ext cx="1872829" cy="277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4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01</a:t>
              </a: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C702E993-246D-F4EB-4B01-24E872ED4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7" y="2087038"/>
              <a:ext cx="1872831" cy="73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根据页面原型</a:t>
              </a:r>
              <a:r>
                <a:rPr lang="en-US" altLang="zh-CN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+</a:t>
              </a: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需求文档，明确业务需求，确定数据主体</a:t>
              </a:r>
              <a:r>
                <a:rPr lang="en-US" altLang="zh-CN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表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（</a:t>
              </a:r>
              <a:r>
                <a:rPr lang="en-US" altLang="zh-CN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AI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辅助）</a:t>
              </a:r>
              <a:endParaRPr lang="en-US" altLang="ko-KR" sz="1200" b="1" dirty="0">
                <a:solidFill>
                  <a:srgbClr val="C0000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74ADD52-7AD6-E37A-6CD1-EA35026F10B3}"/>
              </a:ext>
            </a:extLst>
          </p:cNvPr>
          <p:cNvGrpSpPr/>
          <p:nvPr/>
        </p:nvGrpSpPr>
        <p:grpSpPr>
          <a:xfrm>
            <a:off x="3888436" y="3434441"/>
            <a:ext cx="1085788" cy="1085788"/>
            <a:chOff x="3888436" y="2467032"/>
            <a:chExt cx="1085788" cy="1085788"/>
          </a:xfrm>
        </p:grpSpPr>
        <p:sp>
          <p:nvSpPr>
            <p:cNvPr id="62" name="타원 33">
              <a:extLst>
                <a:ext uri="{FF2B5EF4-FFF2-40B4-BE49-F238E27FC236}">
                  <a16:creationId xmlns:a16="http://schemas.microsoft.com/office/drawing/2014/main" id="{07E5BA99-A32B-2A15-A920-5C8A51EF71A4}"/>
                </a:ext>
              </a:extLst>
            </p:cNvPr>
            <p:cNvSpPr/>
            <p:nvPr/>
          </p:nvSpPr>
          <p:spPr>
            <a:xfrm>
              <a:off x="3888436" y="2467032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75" name="Shape 2539">
              <a:extLst>
                <a:ext uri="{FF2B5EF4-FFF2-40B4-BE49-F238E27FC236}">
                  <a16:creationId xmlns:a16="http://schemas.microsoft.com/office/drawing/2014/main" id="{6784AD44-077D-C59C-D2CF-09CB04A19AB6}"/>
                </a:ext>
              </a:extLst>
            </p:cNvPr>
            <p:cNvSpPr/>
            <p:nvPr/>
          </p:nvSpPr>
          <p:spPr>
            <a:xfrm>
              <a:off x="4214654" y="2770242"/>
              <a:ext cx="446052" cy="44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D61FE40-2D2C-EFBF-AB08-556500DE9CEC}"/>
              </a:ext>
            </a:extLst>
          </p:cNvPr>
          <p:cNvGrpSpPr/>
          <p:nvPr/>
        </p:nvGrpSpPr>
        <p:grpSpPr>
          <a:xfrm>
            <a:off x="6571240" y="3434441"/>
            <a:ext cx="1085788" cy="1085788"/>
            <a:chOff x="6571240" y="2467032"/>
            <a:chExt cx="1085788" cy="1085788"/>
          </a:xfrm>
        </p:grpSpPr>
        <p:sp>
          <p:nvSpPr>
            <p:cNvPr id="63" name="타원 33">
              <a:extLst>
                <a:ext uri="{FF2B5EF4-FFF2-40B4-BE49-F238E27FC236}">
                  <a16:creationId xmlns:a16="http://schemas.microsoft.com/office/drawing/2014/main" id="{F7AE84AE-439F-A868-D7C3-0DB0EA3C1DE8}"/>
                </a:ext>
              </a:extLst>
            </p:cNvPr>
            <p:cNvSpPr/>
            <p:nvPr/>
          </p:nvSpPr>
          <p:spPr>
            <a:xfrm>
              <a:off x="6571240" y="2467032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grpSp>
          <p:nvGrpSpPr>
            <p:cNvPr id="42" name="Group 79">
              <a:extLst>
                <a:ext uri="{FF2B5EF4-FFF2-40B4-BE49-F238E27FC236}">
                  <a16:creationId xmlns:a16="http://schemas.microsoft.com/office/drawing/2014/main" id="{AE8BA886-D166-6F48-5C66-9723D00D84C7}"/>
                </a:ext>
              </a:extLst>
            </p:cNvPr>
            <p:cNvGrpSpPr/>
            <p:nvPr/>
          </p:nvGrpSpPr>
          <p:grpSpPr>
            <a:xfrm>
              <a:off x="6845650" y="2770242"/>
              <a:ext cx="536967" cy="508344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43" name="Freeform 80">
                <a:extLst>
                  <a:ext uri="{FF2B5EF4-FFF2-40B4-BE49-F238E27FC236}">
                    <a16:creationId xmlns:a16="http://schemas.microsoft.com/office/drawing/2014/main" id="{50C1216A-EA19-8B68-22A8-C2E660B5A8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81">
                <a:extLst>
                  <a:ext uri="{FF2B5EF4-FFF2-40B4-BE49-F238E27FC236}">
                    <a16:creationId xmlns:a16="http://schemas.microsoft.com/office/drawing/2014/main" id="{761879E1-E2E7-DE3D-8909-43E5D9BCA9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82">
                <a:extLst>
                  <a:ext uri="{FF2B5EF4-FFF2-40B4-BE49-F238E27FC236}">
                    <a16:creationId xmlns:a16="http://schemas.microsoft.com/office/drawing/2014/main" id="{D3AF675F-0F35-6BCE-FF7B-EA5A6F8382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83">
                <a:extLst>
                  <a:ext uri="{FF2B5EF4-FFF2-40B4-BE49-F238E27FC236}">
                    <a16:creationId xmlns:a16="http://schemas.microsoft.com/office/drawing/2014/main" id="{31DDAB5F-B121-98FB-0900-E2F609090D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58549484-34A2-73EC-C652-0AE16E52AC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85">
                <a:extLst>
                  <a:ext uri="{FF2B5EF4-FFF2-40B4-BE49-F238E27FC236}">
                    <a16:creationId xmlns:a16="http://schemas.microsoft.com/office/drawing/2014/main" id="{77245F91-44D1-B5D5-F32F-DD488157DC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86">
                <a:extLst>
                  <a:ext uri="{FF2B5EF4-FFF2-40B4-BE49-F238E27FC236}">
                    <a16:creationId xmlns:a16="http://schemas.microsoft.com/office/drawing/2014/main" id="{B14D3025-E64A-70A6-55BC-61D027FA7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D0A5136-38AA-39D9-5CB8-9F28C3B558AA}"/>
              </a:ext>
            </a:extLst>
          </p:cNvPr>
          <p:cNvGrpSpPr/>
          <p:nvPr/>
        </p:nvGrpSpPr>
        <p:grpSpPr>
          <a:xfrm>
            <a:off x="1205632" y="3434441"/>
            <a:ext cx="1085788" cy="1085788"/>
            <a:chOff x="1205632" y="2467032"/>
            <a:chExt cx="1085788" cy="1085788"/>
          </a:xfrm>
        </p:grpSpPr>
        <p:sp>
          <p:nvSpPr>
            <p:cNvPr id="33" name="타원 33">
              <a:extLst>
                <a:ext uri="{FF2B5EF4-FFF2-40B4-BE49-F238E27FC236}">
                  <a16:creationId xmlns:a16="http://schemas.microsoft.com/office/drawing/2014/main" id="{B881A215-3C49-CED6-6F4B-72700D991B51}"/>
                </a:ext>
              </a:extLst>
            </p:cNvPr>
            <p:cNvSpPr/>
            <p:nvPr/>
          </p:nvSpPr>
          <p:spPr>
            <a:xfrm>
              <a:off x="1205632" y="2467032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76" name="Shape 2548">
              <a:extLst>
                <a:ext uri="{FF2B5EF4-FFF2-40B4-BE49-F238E27FC236}">
                  <a16:creationId xmlns:a16="http://schemas.microsoft.com/office/drawing/2014/main" id="{A22B3A6D-0AF3-02F3-8013-719498BB3F9A}"/>
                </a:ext>
              </a:extLst>
            </p:cNvPr>
            <p:cNvSpPr/>
            <p:nvPr/>
          </p:nvSpPr>
          <p:spPr>
            <a:xfrm>
              <a:off x="1554212" y="2823408"/>
              <a:ext cx="384752" cy="384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45834095-4611-40D8-4B97-C16EEE5528C9}"/>
              </a:ext>
            </a:extLst>
          </p:cNvPr>
          <p:cNvGrpSpPr/>
          <p:nvPr/>
        </p:nvGrpSpPr>
        <p:grpSpPr>
          <a:xfrm>
            <a:off x="3888435" y="1611497"/>
            <a:ext cx="1085788" cy="1085788"/>
            <a:chOff x="9254045" y="2467032"/>
            <a:chExt cx="1085788" cy="1085788"/>
          </a:xfrm>
        </p:grpSpPr>
        <p:sp>
          <p:nvSpPr>
            <p:cNvPr id="64" name="타원 33">
              <a:extLst>
                <a:ext uri="{FF2B5EF4-FFF2-40B4-BE49-F238E27FC236}">
                  <a16:creationId xmlns:a16="http://schemas.microsoft.com/office/drawing/2014/main" id="{7C0035ED-7C28-C400-2399-6FC072A4D20D}"/>
                </a:ext>
              </a:extLst>
            </p:cNvPr>
            <p:cNvSpPr/>
            <p:nvPr/>
          </p:nvSpPr>
          <p:spPr>
            <a:xfrm>
              <a:off x="9254045" y="2467032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11FF6345-E578-6772-3F63-21B8EB24F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2363" y="2781141"/>
              <a:ext cx="442684" cy="464727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1" name="그룹 30">
            <a:extLst>
              <a:ext uri="{FF2B5EF4-FFF2-40B4-BE49-F238E27FC236}">
                <a16:creationId xmlns:a16="http://schemas.microsoft.com/office/drawing/2014/main" id="{850422DE-DE45-281E-563B-A486187E4D93}"/>
              </a:ext>
            </a:extLst>
          </p:cNvPr>
          <p:cNvGrpSpPr/>
          <p:nvPr/>
        </p:nvGrpSpPr>
        <p:grpSpPr>
          <a:xfrm>
            <a:off x="3356733" y="4876605"/>
            <a:ext cx="2149193" cy="1150496"/>
            <a:chOff x="7260817" y="1766847"/>
            <a:chExt cx="1872831" cy="1055540"/>
          </a:xfrm>
        </p:grpSpPr>
        <p:sp>
          <p:nvSpPr>
            <p:cNvPr id="82" name="Rectangle 3">
              <a:extLst>
                <a:ext uri="{FF2B5EF4-FFF2-40B4-BE49-F238E27FC236}">
                  <a16:creationId xmlns:a16="http://schemas.microsoft.com/office/drawing/2014/main" id="{40689DE6-2397-39A1-1300-04DF7A6A1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9" y="1766847"/>
              <a:ext cx="1872829" cy="277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4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02</a:t>
              </a:r>
            </a:p>
          </p:txBody>
        </p:sp>
        <p:sp>
          <p:nvSpPr>
            <p:cNvPr id="83" name="Rectangle 3">
              <a:extLst>
                <a:ext uri="{FF2B5EF4-FFF2-40B4-BE49-F238E27FC236}">
                  <a16:creationId xmlns:a16="http://schemas.microsoft.com/office/drawing/2014/main" id="{02186BE1-EA53-4183-57FA-33BFB38B2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7" y="2087038"/>
              <a:ext cx="1872831" cy="73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根据页面原型</a:t>
              </a:r>
              <a:r>
                <a:rPr lang="en-US" altLang="zh-CN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+</a:t>
              </a: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需求文档，确定数据主体之间的关系（一对一、一对多、多对多）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（</a:t>
              </a:r>
              <a:r>
                <a:rPr lang="en-US" altLang="zh-CN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AI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辅助）</a:t>
              </a:r>
              <a:endParaRPr lang="en-US" altLang="ko-KR" sz="1200" b="1" dirty="0">
                <a:solidFill>
                  <a:srgbClr val="C0000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84" name="그룹 30">
            <a:extLst>
              <a:ext uri="{FF2B5EF4-FFF2-40B4-BE49-F238E27FC236}">
                <a16:creationId xmlns:a16="http://schemas.microsoft.com/office/drawing/2014/main" id="{A4DDA91C-6509-22A9-C37B-7048BE43EF52}"/>
              </a:ext>
            </a:extLst>
          </p:cNvPr>
          <p:cNvGrpSpPr/>
          <p:nvPr/>
        </p:nvGrpSpPr>
        <p:grpSpPr>
          <a:xfrm>
            <a:off x="6032882" y="4876605"/>
            <a:ext cx="2149193" cy="1150496"/>
            <a:chOff x="7260817" y="1766847"/>
            <a:chExt cx="1872831" cy="1055540"/>
          </a:xfrm>
        </p:grpSpPr>
        <p:sp>
          <p:nvSpPr>
            <p:cNvPr id="85" name="Rectangle 3">
              <a:extLst>
                <a:ext uri="{FF2B5EF4-FFF2-40B4-BE49-F238E27FC236}">
                  <a16:creationId xmlns:a16="http://schemas.microsoft.com/office/drawing/2014/main" id="{E80DB440-714A-9F09-62B8-260DB0749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9" y="1766847"/>
              <a:ext cx="1872829" cy="277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4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03</a:t>
              </a:r>
            </a:p>
          </p:txBody>
        </p:sp>
        <p:sp>
          <p:nvSpPr>
            <p:cNvPr id="86" name="Rectangle 3">
              <a:extLst>
                <a:ext uri="{FF2B5EF4-FFF2-40B4-BE49-F238E27FC236}">
                  <a16:creationId xmlns:a16="http://schemas.microsoft.com/office/drawing/2014/main" id="{8FB770C9-15B9-D346-C6EA-A8C4F385E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7" y="2087038"/>
              <a:ext cx="1872831" cy="73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根据页面原型</a:t>
              </a:r>
              <a:r>
                <a:rPr lang="en-US" altLang="zh-CN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+</a:t>
              </a: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需求文档，确定每个数据主体涉及的字段、类型、约束等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（</a:t>
              </a:r>
              <a:r>
                <a:rPr lang="en-US" altLang="zh-CN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AI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辅助）</a:t>
              </a:r>
              <a:endParaRPr lang="en-US" altLang="ko-KR" sz="1200" b="1" dirty="0">
                <a:solidFill>
                  <a:srgbClr val="C0000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id="{4F9B6E1E-CFB2-D43C-856A-D671575B5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303" y="1311194"/>
            <a:ext cx="1852049" cy="247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检查、确认、调整、优化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90" name="직선 연결선 15">
            <a:extLst>
              <a:ext uri="{FF2B5EF4-FFF2-40B4-BE49-F238E27FC236}">
                <a16:creationId xmlns:a16="http://schemas.microsoft.com/office/drawing/2014/main" id="{333C7DA3-FD30-B202-9AE6-45F9F03CAE31}"/>
              </a:ext>
            </a:extLst>
          </p:cNvPr>
          <p:cNvCxnSpPr>
            <a:cxnSpLocks/>
            <a:stCxn id="64" idx="2"/>
            <a:endCxn id="33" idx="0"/>
          </p:cNvCxnSpPr>
          <p:nvPr/>
        </p:nvCxnSpPr>
        <p:spPr>
          <a:xfrm rot="10800000" flipV="1">
            <a:off x="1748527" y="2154391"/>
            <a:ext cx="2139909" cy="1280050"/>
          </a:xfrm>
          <a:prstGeom prst="curvedConnector2">
            <a:avLst/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15">
            <a:extLst>
              <a:ext uri="{FF2B5EF4-FFF2-40B4-BE49-F238E27FC236}">
                <a16:creationId xmlns:a16="http://schemas.microsoft.com/office/drawing/2014/main" id="{BAC3C4D3-98DE-5EFF-1901-7BEDDF96D9E6}"/>
              </a:ext>
            </a:extLst>
          </p:cNvPr>
          <p:cNvCxnSpPr>
            <a:cxnSpLocks/>
            <a:stCxn id="64" idx="4"/>
            <a:endCxn id="62" idx="0"/>
          </p:cNvCxnSpPr>
          <p:nvPr/>
        </p:nvCxnSpPr>
        <p:spPr>
          <a:xfrm rot="16200000" flipH="1">
            <a:off x="4062751" y="3065862"/>
            <a:ext cx="737156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직선 연결선 15">
            <a:extLst>
              <a:ext uri="{FF2B5EF4-FFF2-40B4-BE49-F238E27FC236}">
                <a16:creationId xmlns:a16="http://schemas.microsoft.com/office/drawing/2014/main" id="{CCCA7FF5-F959-FE21-3A5B-AEC2F2747274}"/>
              </a:ext>
            </a:extLst>
          </p:cNvPr>
          <p:cNvCxnSpPr>
            <a:cxnSpLocks/>
            <a:stCxn id="108" idx="2"/>
            <a:endCxn id="63" idx="6"/>
          </p:cNvCxnSpPr>
          <p:nvPr/>
        </p:nvCxnSpPr>
        <p:spPr>
          <a:xfrm flipH="1">
            <a:off x="7657028" y="3971894"/>
            <a:ext cx="1597016" cy="5441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1615E823-4D05-0085-09A1-F9046522C40D}"/>
              </a:ext>
            </a:extLst>
          </p:cNvPr>
          <p:cNvGrpSpPr/>
          <p:nvPr/>
        </p:nvGrpSpPr>
        <p:grpSpPr>
          <a:xfrm>
            <a:off x="9254044" y="3429000"/>
            <a:ext cx="1085788" cy="1085788"/>
            <a:chOff x="9222120" y="3426488"/>
            <a:chExt cx="1085788" cy="1085788"/>
          </a:xfrm>
        </p:grpSpPr>
        <p:sp>
          <p:nvSpPr>
            <p:cNvPr id="108" name="타원 33">
              <a:extLst>
                <a:ext uri="{FF2B5EF4-FFF2-40B4-BE49-F238E27FC236}">
                  <a16:creationId xmlns:a16="http://schemas.microsoft.com/office/drawing/2014/main" id="{5A29D36C-7ABE-0AA5-C4F0-42F59757F972}"/>
                </a:ext>
              </a:extLst>
            </p:cNvPr>
            <p:cNvSpPr/>
            <p:nvPr/>
          </p:nvSpPr>
          <p:spPr>
            <a:xfrm>
              <a:off x="9222120" y="3426488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123" name="Shape 2627">
              <a:extLst>
                <a:ext uri="{FF2B5EF4-FFF2-40B4-BE49-F238E27FC236}">
                  <a16:creationId xmlns:a16="http://schemas.microsoft.com/office/drawing/2014/main" id="{66CFB174-FD73-4197-637F-99F46A8515B5}"/>
                </a:ext>
              </a:extLst>
            </p:cNvPr>
            <p:cNvSpPr/>
            <p:nvPr/>
          </p:nvSpPr>
          <p:spPr>
            <a:xfrm>
              <a:off x="9533775" y="3746096"/>
              <a:ext cx="462478" cy="462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28" name="그룹 30">
            <a:extLst>
              <a:ext uri="{FF2B5EF4-FFF2-40B4-BE49-F238E27FC236}">
                <a16:creationId xmlns:a16="http://schemas.microsoft.com/office/drawing/2014/main" id="{CCC4E66B-3916-7E72-2FEA-70B8C2A9F020}"/>
              </a:ext>
            </a:extLst>
          </p:cNvPr>
          <p:cNvGrpSpPr/>
          <p:nvPr/>
        </p:nvGrpSpPr>
        <p:grpSpPr>
          <a:xfrm>
            <a:off x="8722341" y="4876605"/>
            <a:ext cx="2149193" cy="873498"/>
            <a:chOff x="7260817" y="1766847"/>
            <a:chExt cx="1872831" cy="801404"/>
          </a:xfrm>
        </p:grpSpPr>
        <p:sp>
          <p:nvSpPr>
            <p:cNvPr id="129" name="Rectangle 3">
              <a:extLst>
                <a:ext uri="{FF2B5EF4-FFF2-40B4-BE49-F238E27FC236}">
                  <a16:creationId xmlns:a16="http://schemas.microsoft.com/office/drawing/2014/main" id="{F9766881-910A-347B-F137-52A901E90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9" y="1766847"/>
              <a:ext cx="1872829" cy="277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4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04</a:t>
              </a:r>
            </a:p>
          </p:txBody>
        </p:sp>
        <p:sp>
          <p:nvSpPr>
            <p:cNvPr id="130" name="Rectangle 3">
              <a:extLst>
                <a:ext uri="{FF2B5EF4-FFF2-40B4-BE49-F238E27FC236}">
                  <a16:creationId xmlns:a16="http://schemas.microsoft.com/office/drawing/2014/main" id="{4001ECF3-8C15-5F11-3052-FE6DE490D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7" y="2087038"/>
              <a:ext cx="1872831" cy="481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确定出该模块完整的表结构，建库建表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131" name="图片 130">
            <a:extLst>
              <a:ext uri="{FF2B5EF4-FFF2-40B4-BE49-F238E27FC236}">
                <a16:creationId xmlns:a16="http://schemas.microsoft.com/office/drawing/2014/main" id="{1F3D570D-52D2-E444-CCDD-288ECC284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49" y="5799167"/>
            <a:ext cx="1168460" cy="298465"/>
          </a:xfrm>
          <a:prstGeom prst="rect">
            <a:avLst/>
          </a:prstGeom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3BA78783-B163-1F47-F58A-010FBC44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944" y="5774295"/>
            <a:ext cx="1168460" cy="298465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C0EBFC61-FC6F-28A4-00DC-DD138400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89" y="5774295"/>
            <a:ext cx="1168460" cy="2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B801B99-4D04-5AA4-0617-3D1440DF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C9A153-3B28-66F0-13AB-4E66DF6E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7" y="992474"/>
            <a:ext cx="9907930" cy="542531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098758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C7EE2-0DED-208C-AF58-47471C73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6A63B7-7B3D-1926-5564-531A9F6B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数据库设计流程</a:t>
            </a:r>
          </a:p>
        </p:txBody>
      </p:sp>
      <p:cxnSp>
        <p:nvCxnSpPr>
          <p:cNvPr id="9" name="직선 연결선 14">
            <a:extLst>
              <a:ext uri="{FF2B5EF4-FFF2-40B4-BE49-F238E27FC236}">
                <a16:creationId xmlns:a16="http://schemas.microsoft.com/office/drawing/2014/main" id="{691069AC-CD28-CAB2-C2B2-83B538566A57}"/>
              </a:ext>
            </a:extLst>
          </p:cNvPr>
          <p:cNvCxnSpPr>
            <a:cxnSpLocks/>
            <a:stCxn id="33" idx="6"/>
            <a:endCxn id="62" idx="2"/>
          </p:cNvCxnSpPr>
          <p:nvPr/>
        </p:nvCxnSpPr>
        <p:spPr>
          <a:xfrm>
            <a:off x="2291420" y="3977335"/>
            <a:ext cx="1597016" cy="0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17A59DE2-5AE4-5E14-31AA-06CB00A85450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4974224" y="3977335"/>
            <a:ext cx="1597016" cy="0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7">
            <a:extLst>
              <a:ext uri="{FF2B5EF4-FFF2-40B4-BE49-F238E27FC236}">
                <a16:creationId xmlns:a16="http://schemas.microsoft.com/office/drawing/2014/main" id="{DC43AB35-AD27-327F-4222-A9349C8F5E22}"/>
              </a:ext>
            </a:extLst>
          </p:cNvPr>
          <p:cNvCxnSpPr>
            <a:cxnSpLocks/>
            <a:stCxn id="64" idx="6"/>
            <a:endCxn id="63" idx="0"/>
          </p:cNvCxnSpPr>
          <p:nvPr/>
        </p:nvCxnSpPr>
        <p:spPr>
          <a:xfrm>
            <a:off x="4974223" y="2154391"/>
            <a:ext cx="2139911" cy="1280050"/>
          </a:xfrm>
          <a:prstGeom prst="curvedConnector2">
            <a:avLst/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그룹 30">
            <a:extLst>
              <a:ext uri="{FF2B5EF4-FFF2-40B4-BE49-F238E27FC236}">
                <a16:creationId xmlns:a16="http://schemas.microsoft.com/office/drawing/2014/main" id="{3D249708-E0EE-F06A-80F1-D87FA3575313}"/>
              </a:ext>
            </a:extLst>
          </p:cNvPr>
          <p:cNvGrpSpPr/>
          <p:nvPr/>
        </p:nvGrpSpPr>
        <p:grpSpPr>
          <a:xfrm>
            <a:off x="671991" y="4876605"/>
            <a:ext cx="2149193" cy="1150496"/>
            <a:chOff x="7260817" y="1766847"/>
            <a:chExt cx="1872831" cy="1055540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895A73BB-5277-CCBF-B5D6-6F2902AA9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9" y="1766847"/>
              <a:ext cx="1872829" cy="277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4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01</a:t>
              </a: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4BEAEDB2-1A95-4B8A-3DD3-405DB09FD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7" y="2087038"/>
              <a:ext cx="1872831" cy="73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根据页面原型</a:t>
              </a:r>
              <a:r>
                <a:rPr lang="en-US" altLang="zh-CN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+</a:t>
              </a: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需求文档，明确业务需求，确定数据主体</a:t>
              </a:r>
              <a:r>
                <a:rPr lang="en-US" altLang="zh-CN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表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（</a:t>
              </a:r>
              <a:r>
                <a:rPr lang="en-US" altLang="zh-CN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AI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辅助）</a:t>
              </a:r>
              <a:endParaRPr lang="en-US" altLang="ko-KR" sz="1200" b="1" dirty="0">
                <a:solidFill>
                  <a:srgbClr val="C0000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CA37E87-11BF-0751-0DD0-2642AB45A01B}"/>
              </a:ext>
            </a:extLst>
          </p:cNvPr>
          <p:cNvGrpSpPr/>
          <p:nvPr/>
        </p:nvGrpSpPr>
        <p:grpSpPr>
          <a:xfrm>
            <a:off x="3888436" y="3434441"/>
            <a:ext cx="1085788" cy="1085788"/>
            <a:chOff x="3888436" y="2467032"/>
            <a:chExt cx="1085788" cy="1085788"/>
          </a:xfrm>
        </p:grpSpPr>
        <p:sp>
          <p:nvSpPr>
            <p:cNvPr id="62" name="타원 33">
              <a:extLst>
                <a:ext uri="{FF2B5EF4-FFF2-40B4-BE49-F238E27FC236}">
                  <a16:creationId xmlns:a16="http://schemas.microsoft.com/office/drawing/2014/main" id="{3DD8756E-61AF-75E0-7550-0632A97E191F}"/>
                </a:ext>
              </a:extLst>
            </p:cNvPr>
            <p:cNvSpPr/>
            <p:nvPr/>
          </p:nvSpPr>
          <p:spPr>
            <a:xfrm>
              <a:off x="3888436" y="2467032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75" name="Shape 2539">
              <a:extLst>
                <a:ext uri="{FF2B5EF4-FFF2-40B4-BE49-F238E27FC236}">
                  <a16:creationId xmlns:a16="http://schemas.microsoft.com/office/drawing/2014/main" id="{F4661B7F-C618-4CA2-44BC-9819C0800751}"/>
                </a:ext>
              </a:extLst>
            </p:cNvPr>
            <p:cNvSpPr/>
            <p:nvPr/>
          </p:nvSpPr>
          <p:spPr>
            <a:xfrm>
              <a:off x="4214654" y="2770242"/>
              <a:ext cx="446052" cy="44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B488090-DC1F-BFC0-09C5-262E06D62E6E}"/>
              </a:ext>
            </a:extLst>
          </p:cNvPr>
          <p:cNvGrpSpPr/>
          <p:nvPr/>
        </p:nvGrpSpPr>
        <p:grpSpPr>
          <a:xfrm>
            <a:off x="6571240" y="3434441"/>
            <a:ext cx="1085788" cy="1085788"/>
            <a:chOff x="6571240" y="2467032"/>
            <a:chExt cx="1085788" cy="1085788"/>
          </a:xfrm>
        </p:grpSpPr>
        <p:sp>
          <p:nvSpPr>
            <p:cNvPr id="63" name="타원 33">
              <a:extLst>
                <a:ext uri="{FF2B5EF4-FFF2-40B4-BE49-F238E27FC236}">
                  <a16:creationId xmlns:a16="http://schemas.microsoft.com/office/drawing/2014/main" id="{EDBCC584-053B-2026-F6EE-B16A400A1E72}"/>
                </a:ext>
              </a:extLst>
            </p:cNvPr>
            <p:cNvSpPr/>
            <p:nvPr/>
          </p:nvSpPr>
          <p:spPr>
            <a:xfrm>
              <a:off x="6571240" y="2467032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grpSp>
          <p:nvGrpSpPr>
            <p:cNvPr id="42" name="Group 79">
              <a:extLst>
                <a:ext uri="{FF2B5EF4-FFF2-40B4-BE49-F238E27FC236}">
                  <a16:creationId xmlns:a16="http://schemas.microsoft.com/office/drawing/2014/main" id="{76028FD1-2097-D522-638D-BE86A0D68D3D}"/>
                </a:ext>
              </a:extLst>
            </p:cNvPr>
            <p:cNvGrpSpPr/>
            <p:nvPr/>
          </p:nvGrpSpPr>
          <p:grpSpPr>
            <a:xfrm>
              <a:off x="6845650" y="2770242"/>
              <a:ext cx="536967" cy="508344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43" name="Freeform 80">
                <a:extLst>
                  <a:ext uri="{FF2B5EF4-FFF2-40B4-BE49-F238E27FC236}">
                    <a16:creationId xmlns:a16="http://schemas.microsoft.com/office/drawing/2014/main" id="{FC1C10C8-878A-7D36-2BA4-85BD6F0B02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81">
                <a:extLst>
                  <a:ext uri="{FF2B5EF4-FFF2-40B4-BE49-F238E27FC236}">
                    <a16:creationId xmlns:a16="http://schemas.microsoft.com/office/drawing/2014/main" id="{2740AC7C-72EC-E613-C65E-417777BD48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82">
                <a:extLst>
                  <a:ext uri="{FF2B5EF4-FFF2-40B4-BE49-F238E27FC236}">
                    <a16:creationId xmlns:a16="http://schemas.microsoft.com/office/drawing/2014/main" id="{5F51DE12-CFED-3404-0646-F7DF09883E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83">
                <a:extLst>
                  <a:ext uri="{FF2B5EF4-FFF2-40B4-BE49-F238E27FC236}">
                    <a16:creationId xmlns:a16="http://schemas.microsoft.com/office/drawing/2014/main" id="{41687A1A-41A2-EAB8-A2E9-2D2EED8E82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BE59E622-3E16-A46B-25CC-7D32D957FA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85">
                <a:extLst>
                  <a:ext uri="{FF2B5EF4-FFF2-40B4-BE49-F238E27FC236}">
                    <a16:creationId xmlns:a16="http://schemas.microsoft.com/office/drawing/2014/main" id="{AADC33B5-EE37-894F-8413-F61394A3E4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86">
                <a:extLst>
                  <a:ext uri="{FF2B5EF4-FFF2-40B4-BE49-F238E27FC236}">
                    <a16:creationId xmlns:a16="http://schemas.microsoft.com/office/drawing/2014/main" id="{4D0F6B5C-D60B-F3D8-E600-245B00DDB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CA4414E-3A74-4062-2CA3-1FA5C97D09EC}"/>
              </a:ext>
            </a:extLst>
          </p:cNvPr>
          <p:cNvGrpSpPr/>
          <p:nvPr/>
        </p:nvGrpSpPr>
        <p:grpSpPr>
          <a:xfrm>
            <a:off x="1205632" y="3434441"/>
            <a:ext cx="1085788" cy="1085788"/>
            <a:chOff x="1205632" y="2467032"/>
            <a:chExt cx="1085788" cy="1085788"/>
          </a:xfrm>
        </p:grpSpPr>
        <p:sp>
          <p:nvSpPr>
            <p:cNvPr id="33" name="타원 33">
              <a:extLst>
                <a:ext uri="{FF2B5EF4-FFF2-40B4-BE49-F238E27FC236}">
                  <a16:creationId xmlns:a16="http://schemas.microsoft.com/office/drawing/2014/main" id="{B6301856-0A64-A309-09F8-D648BA151104}"/>
                </a:ext>
              </a:extLst>
            </p:cNvPr>
            <p:cNvSpPr/>
            <p:nvPr/>
          </p:nvSpPr>
          <p:spPr>
            <a:xfrm>
              <a:off x="1205632" y="2467032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76" name="Shape 2548">
              <a:extLst>
                <a:ext uri="{FF2B5EF4-FFF2-40B4-BE49-F238E27FC236}">
                  <a16:creationId xmlns:a16="http://schemas.microsoft.com/office/drawing/2014/main" id="{1E9F7BD2-C229-9CE1-659D-89EB976B60CD}"/>
                </a:ext>
              </a:extLst>
            </p:cNvPr>
            <p:cNvSpPr/>
            <p:nvPr/>
          </p:nvSpPr>
          <p:spPr>
            <a:xfrm>
              <a:off x="1554212" y="2823408"/>
              <a:ext cx="384752" cy="384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0B3EA3B-2D88-651C-38DC-265D70577D3E}"/>
              </a:ext>
            </a:extLst>
          </p:cNvPr>
          <p:cNvGrpSpPr/>
          <p:nvPr/>
        </p:nvGrpSpPr>
        <p:grpSpPr>
          <a:xfrm>
            <a:off x="3888435" y="1611497"/>
            <a:ext cx="1085788" cy="1085788"/>
            <a:chOff x="9254045" y="2467032"/>
            <a:chExt cx="1085788" cy="1085788"/>
          </a:xfrm>
        </p:grpSpPr>
        <p:sp>
          <p:nvSpPr>
            <p:cNvPr id="64" name="타원 33">
              <a:extLst>
                <a:ext uri="{FF2B5EF4-FFF2-40B4-BE49-F238E27FC236}">
                  <a16:creationId xmlns:a16="http://schemas.microsoft.com/office/drawing/2014/main" id="{ABE89E4B-0DC1-C2C2-3AFF-F87592E448DE}"/>
                </a:ext>
              </a:extLst>
            </p:cNvPr>
            <p:cNvSpPr/>
            <p:nvPr/>
          </p:nvSpPr>
          <p:spPr>
            <a:xfrm>
              <a:off x="9254045" y="2467032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D9F30319-C736-81BC-16D3-245CEB48AE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2363" y="2781141"/>
              <a:ext cx="442684" cy="464727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1" name="그룹 30">
            <a:extLst>
              <a:ext uri="{FF2B5EF4-FFF2-40B4-BE49-F238E27FC236}">
                <a16:creationId xmlns:a16="http://schemas.microsoft.com/office/drawing/2014/main" id="{78C44D83-D296-E18D-2F80-0F5A056D402C}"/>
              </a:ext>
            </a:extLst>
          </p:cNvPr>
          <p:cNvGrpSpPr/>
          <p:nvPr/>
        </p:nvGrpSpPr>
        <p:grpSpPr>
          <a:xfrm>
            <a:off x="3356733" y="4876605"/>
            <a:ext cx="2149193" cy="1150496"/>
            <a:chOff x="7260817" y="1766847"/>
            <a:chExt cx="1872831" cy="1055540"/>
          </a:xfrm>
        </p:grpSpPr>
        <p:sp>
          <p:nvSpPr>
            <p:cNvPr id="82" name="Rectangle 3">
              <a:extLst>
                <a:ext uri="{FF2B5EF4-FFF2-40B4-BE49-F238E27FC236}">
                  <a16:creationId xmlns:a16="http://schemas.microsoft.com/office/drawing/2014/main" id="{0C0FDC17-7D25-9632-8B54-BC5417DF8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9" y="1766847"/>
              <a:ext cx="1872829" cy="277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4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02</a:t>
              </a:r>
            </a:p>
          </p:txBody>
        </p:sp>
        <p:sp>
          <p:nvSpPr>
            <p:cNvPr id="83" name="Rectangle 3">
              <a:extLst>
                <a:ext uri="{FF2B5EF4-FFF2-40B4-BE49-F238E27FC236}">
                  <a16:creationId xmlns:a16="http://schemas.microsoft.com/office/drawing/2014/main" id="{A247FF99-1D1F-391D-9B9E-F821B57A7D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7" y="2087038"/>
              <a:ext cx="1872831" cy="73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根据页面原型</a:t>
              </a:r>
              <a:r>
                <a:rPr lang="en-US" altLang="zh-CN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+</a:t>
              </a: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需求文档，确定数据主体之间的关联（一对一、一对多、多对多）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（</a:t>
              </a:r>
              <a:r>
                <a:rPr lang="en-US" altLang="zh-CN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AI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辅助）</a:t>
              </a:r>
              <a:endParaRPr lang="en-US" altLang="ko-KR" sz="1200" b="1" dirty="0">
                <a:solidFill>
                  <a:srgbClr val="C0000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84" name="그룹 30">
            <a:extLst>
              <a:ext uri="{FF2B5EF4-FFF2-40B4-BE49-F238E27FC236}">
                <a16:creationId xmlns:a16="http://schemas.microsoft.com/office/drawing/2014/main" id="{23E431FD-6927-4832-AA06-4F15FFB3BDAB}"/>
              </a:ext>
            </a:extLst>
          </p:cNvPr>
          <p:cNvGrpSpPr/>
          <p:nvPr/>
        </p:nvGrpSpPr>
        <p:grpSpPr>
          <a:xfrm>
            <a:off x="6032882" y="4876605"/>
            <a:ext cx="2149193" cy="1150496"/>
            <a:chOff x="7260817" y="1766847"/>
            <a:chExt cx="1872831" cy="1055540"/>
          </a:xfrm>
        </p:grpSpPr>
        <p:sp>
          <p:nvSpPr>
            <p:cNvPr id="85" name="Rectangle 3">
              <a:extLst>
                <a:ext uri="{FF2B5EF4-FFF2-40B4-BE49-F238E27FC236}">
                  <a16:creationId xmlns:a16="http://schemas.microsoft.com/office/drawing/2014/main" id="{EECA229E-48C3-38D6-5D29-A910442B2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9" y="1766847"/>
              <a:ext cx="1872829" cy="277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4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03</a:t>
              </a:r>
            </a:p>
          </p:txBody>
        </p:sp>
        <p:sp>
          <p:nvSpPr>
            <p:cNvPr id="86" name="Rectangle 3">
              <a:extLst>
                <a:ext uri="{FF2B5EF4-FFF2-40B4-BE49-F238E27FC236}">
                  <a16:creationId xmlns:a16="http://schemas.microsoft.com/office/drawing/2014/main" id="{63D1BE8B-D3DA-3B71-66F7-274AC7855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7" y="2087038"/>
              <a:ext cx="1872831" cy="73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根据页面原型</a:t>
              </a:r>
              <a:r>
                <a:rPr lang="en-US" altLang="zh-CN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+</a:t>
              </a: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需求文档，确定每个数据主体涉及的字段、类型、约束等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（</a:t>
              </a:r>
              <a:r>
                <a:rPr lang="en-US" altLang="zh-CN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AI</a:t>
              </a:r>
              <a:r>
                <a:rPr lang="zh-CN" altLang="en-US" sz="1200" b="1" dirty="0">
                  <a:solidFill>
                    <a:srgbClr val="C0000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辅助）</a:t>
              </a:r>
              <a:endParaRPr lang="en-US" altLang="ko-KR" sz="1200" b="1" dirty="0">
                <a:solidFill>
                  <a:srgbClr val="C0000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id="{3955C45D-7DE3-A953-5CFE-95E0F1DAB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303" y="1311194"/>
            <a:ext cx="1852049" cy="247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检查、确认、调整、优化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90" name="직선 연결선 15">
            <a:extLst>
              <a:ext uri="{FF2B5EF4-FFF2-40B4-BE49-F238E27FC236}">
                <a16:creationId xmlns:a16="http://schemas.microsoft.com/office/drawing/2014/main" id="{C52B157E-9459-EF48-3164-DDE2C8DEB88F}"/>
              </a:ext>
            </a:extLst>
          </p:cNvPr>
          <p:cNvCxnSpPr>
            <a:cxnSpLocks/>
            <a:stCxn id="64" idx="2"/>
            <a:endCxn id="33" idx="0"/>
          </p:cNvCxnSpPr>
          <p:nvPr/>
        </p:nvCxnSpPr>
        <p:spPr>
          <a:xfrm rot="10800000" flipV="1">
            <a:off x="1748527" y="2154391"/>
            <a:ext cx="2139909" cy="1280050"/>
          </a:xfrm>
          <a:prstGeom prst="curvedConnector2">
            <a:avLst/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15">
            <a:extLst>
              <a:ext uri="{FF2B5EF4-FFF2-40B4-BE49-F238E27FC236}">
                <a16:creationId xmlns:a16="http://schemas.microsoft.com/office/drawing/2014/main" id="{DF87B172-1281-EFF9-135C-508C382D0D89}"/>
              </a:ext>
            </a:extLst>
          </p:cNvPr>
          <p:cNvCxnSpPr>
            <a:cxnSpLocks/>
            <a:stCxn id="64" idx="4"/>
            <a:endCxn id="62" idx="0"/>
          </p:cNvCxnSpPr>
          <p:nvPr/>
        </p:nvCxnSpPr>
        <p:spPr>
          <a:xfrm rot="16200000" flipH="1">
            <a:off x="4062751" y="3065862"/>
            <a:ext cx="737156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직선 연결선 15">
            <a:extLst>
              <a:ext uri="{FF2B5EF4-FFF2-40B4-BE49-F238E27FC236}">
                <a16:creationId xmlns:a16="http://schemas.microsoft.com/office/drawing/2014/main" id="{0E4DFC9F-F548-25EA-0BDB-6075E85C35DB}"/>
              </a:ext>
            </a:extLst>
          </p:cNvPr>
          <p:cNvCxnSpPr>
            <a:cxnSpLocks/>
            <a:stCxn id="108" idx="2"/>
            <a:endCxn id="63" idx="6"/>
          </p:cNvCxnSpPr>
          <p:nvPr/>
        </p:nvCxnSpPr>
        <p:spPr>
          <a:xfrm flipH="1">
            <a:off x="7657028" y="3971894"/>
            <a:ext cx="1597016" cy="5441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62ADE39-DEAC-49F8-82AA-BE18F236D019}"/>
              </a:ext>
            </a:extLst>
          </p:cNvPr>
          <p:cNvGrpSpPr/>
          <p:nvPr/>
        </p:nvGrpSpPr>
        <p:grpSpPr>
          <a:xfrm>
            <a:off x="9254044" y="3429000"/>
            <a:ext cx="1085788" cy="1085788"/>
            <a:chOff x="9222120" y="3426488"/>
            <a:chExt cx="1085788" cy="1085788"/>
          </a:xfrm>
        </p:grpSpPr>
        <p:sp>
          <p:nvSpPr>
            <p:cNvPr id="108" name="타원 33">
              <a:extLst>
                <a:ext uri="{FF2B5EF4-FFF2-40B4-BE49-F238E27FC236}">
                  <a16:creationId xmlns:a16="http://schemas.microsoft.com/office/drawing/2014/main" id="{22727483-90C1-9674-4385-18B2990106FE}"/>
                </a:ext>
              </a:extLst>
            </p:cNvPr>
            <p:cNvSpPr/>
            <p:nvPr/>
          </p:nvSpPr>
          <p:spPr>
            <a:xfrm>
              <a:off x="9222120" y="3426488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123" name="Shape 2627">
              <a:extLst>
                <a:ext uri="{FF2B5EF4-FFF2-40B4-BE49-F238E27FC236}">
                  <a16:creationId xmlns:a16="http://schemas.microsoft.com/office/drawing/2014/main" id="{091BC27D-43BB-29EE-BAE7-3DF71305129A}"/>
                </a:ext>
              </a:extLst>
            </p:cNvPr>
            <p:cNvSpPr/>
            <p:nvPr/>
          </p:nvSpPr>
          <p:spPr>
            <a:xfrm>
              <a:off x="9533775" y="3746096"/>
              <a:ext cx="462478" cy="462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28" name="그룹 30">
            <a:extLst>
              <a:ext uri="{FF2B5EF4-FFF2-40B4-BE49-F238E27FC236}">
                <a16:creationId xmlns:a16="http://schemas.microsoft.com/office/drawing/2014/main" id="{C94C9D3E-F39E-CCF4-A54B-DD8901B94DBF}"/>
              </a:ext>
            </a:extLst>
          </p:cNvPr>
          <p:cNvGrpSpPr/>
          <p:nvPr/>
        </p:nvGrpSpPr>
        <p:grpSpPr>
          <a:xfrm>
            <a:off x="8722341" y="4876605"/>
            <a:ext cx="2149193" cy="873498"/>
            <a:chOff x="7260817" y="1766847"/>
            <a:chExt cx="1872831" cy="801404"/>
          </a:xfrm>
        </p:grpSpPr>
        <p:sp>
          <p:nvSpPr>
            <p:cNvPr id="129" name="Rectangle 3">
              <a:extLst>
                <a:ext uri="{FF2B5EF4-FFF2-40B4-BE49-F238E27FC236}">
                  <a16:creationId xmlns:a16="http://schemas.microsoft.com/office/drawing/2014/main" id="{AEF337CE-2065-E1B6-6EB7-FB480EEC3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9" y="1766847"/>
              <a:ext cx="1872829" cy="277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4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04</a:t>
              </a:r>
            </a:p>
          </p:txBody>
        </p:sp>
        <p:sp>
          <p:nvSpPr>
            <p:cNvPr id="130" name="Rectangle 3">
              <a:extLst>
                <a:ext uri="{FF2B5EF4-FFF2-40B4-BE49-F238E27FC236}">
                  <a16:creationId xmlns:a16="http://schemas.microsoft.com/office/drawing/2014/main" id="{3EF90AF8-0E2B-2152-9923-9919CC5D3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0817" y="2087038"/>
              <a:ext cx="1872831" cy="481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确定出该模块完整的表结构，建库建表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0044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BF227-3F8D-B749-448B-968939E7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57D4C42-52E0-28D0-94F6-AE776670B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访问</a:t>
            </a:r>
            <a:r>
              <a:rPr lang="en-US" altLang="zh-CN" dirty="0"/>
              <a:t>Sealos</a:t>
            </a:r>
            <a:r>
              <a:rPr lang="zh-CN" altLang="en-US" dirty="0"/>
              <a:t>，网址：</a:t>
            </a:r>
            <a:r>
              <a:rPr lang="en-US" altLang="zh-CN" dirty="0">
                <a:hlinkClick r:id="rId2"/>
              </a:rPr>
              <a:t>https://sealos.run/</a:t>
            </a:r>
            <a:r>
              <a:rPr lang="zh-CN" altLang="en-US" dirty="0"/>
              <a:t>，创建数据库。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C281EF-8F6D-1D77-5ABD-210828F2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DB76E6-252B-B95C-ABD6-AC013976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41" y="1499271"/>
            <a:ext cx="9422860" cy="513505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0B34DE8-4EFD-C534-FA4A-0DAF95FAF991}"/>
              </a:ext>
            </a:extLst>
          </p:cNvPr>
          <p:cNvSpPr/>
          <p:nvPr/>
        </p:nvSpPr>
        <p:spPr>
          <a:xfrm>
            <a:off x="6575898" y="2334639"/>
            <a:ext cx="603115" cy="583659"/>
          </a:xfrm>
          <a:prstGeom prst="roundRect">
            <a:avLst>
              <a:gd name="adj" fmla="val 5556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80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78E94-9201-7DD8-690D-6732610B1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21BB80-3824-3D4C-2AFF-5FC156F7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09" y="1430659"/>
            <a:ext cx="9422860" cy="5135054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2D004CB-8A14-8EFC-6025-C26217F9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访问</a:t>
            </a:r>
            <a:r>
              <a:rPr lang="en-US" altLang="zh-CN" dirty="0"/>
              <a:t>Sealos</a:t>
            </a:r>
            <a:r>
              <a:rPr lang="zh-CN" altLang="en-US" dirty="0"/>
              <a:t>，网址：</a:t>
            </a:r>
            <a:r>
              <a:rPr lang="en-US" altLang="zh-CN" dirty="0">
                <a:hlinkClick r:id="rId3"/>
              </a:rPr>
              <a:t>https://sealos.run/</a:t>
            </a:r>
            <a:r>
              <a:rPr lang="zh-CN" altLang="en-US" dirty="0"/>
              <a:t>，创建数据库。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063DDC8-C861-2D4A-B414-C5AA3C75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创建数据库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5CF7534-5B7C-6B43-5858-B4FDA01AEEAC}"/>
              </a:ext>
            </a:extLst>
          </p:cNvPr>
          <p:cNvSpPr/>
          <p:nvPr/>
        </p:nvSpPr>
        <p:spPr>
          <a:xfrm>
            <a:off x="5239966" y="4390418"/>
            <a:ext cx="985736" cy="272374"/>
          </a:xfrm>
          <a:prstGeom prst="roundRect">
            <a:avLst>
              <a:gd name="adj" fmla="val 5556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06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77E9-4B41-EC2A-17F9-23926DA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BDAFD7-A7BC-7044-45CB-B309F6075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09" y="1430658"/>
            <a:ext cx="9422860" cy="5150475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2DC1545-FCC5-DC9B-E233-B9F054E1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访问</a:t>
            </a:r>
            <a:r>
              <a:rPr lang="en-US" altLang="zh-CN" dirty="0"/>
              <a:t>Sealos</a:t>
            </a:r>
            <a:r>
              <a:rPr lang="zh-CN" altLang="en-US" dirty="0"/>
              <a:t>，网址：</a:t>
            </a:r>
            <a:r>
              <a:rPr lang="en-US" altLang="zh-CN" dirty="0">
                <a:hlinkClick r:id="rId3"/>
              </a:rPr>
              <a:t>https://sealos.run/</a:t>
            </a:r>
            <a:r>
              <a:rPr lang="zh-CN" altLang="en-US" dirty="0"/>
              <a:t>，创建数据库。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EA70CC3-03D9-4C79-CEA1-6C7BCD94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创建数据库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3D455CD-6DA0-9BEB-35E3-637F4781F66F}"/>
              </a:ext>
            </a:extLst>
          </p:cNvPr>
          <p:cNvSpPr/>
          <p:nvPr/>
        </p:nvSpPr>
        <p:spPr>
          <a:xfrm>
            <a:off x="6056313" y="2473325"/>
            <a:ext cx="663575" cy="512763"/>
          </a:xfrm>
          <a:prstGeom prst="roundRect">
            <a:avLst>
              <a:gd name="adj" fmla="val 5556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9F49EE0-823E-0F4C-6C62-DAF862AF3298}"/>
              </a:ext>
            </a:extLst>
          </p:cNvPr>
          <p:cNvCxnSpPr/>
          <p:nvPr/>
        </p:nvCxnSpPr>
        <p:spPr>
          <a:xfrm>
            <a:off x="4749800" y="3778250"/>
            <a:ext cx="108585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89C8651-74B9-92EC-F5C6-FBC77412DB56}"/>
              </a:ext>
            </a:extLst>
          </p:cNvPr>
          <p:cNvCxnSpPr>
            <a:cxnSpLocks/>
          </p:cNvCxnSpPr>
          <p:nvPr/>
        </p:nvCxnSpPr>
        <p:spPr>
          <a:xfrm>
            <a:off x="4749800" y="4094166"/>
            <a:ext cx="108585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FDA149-2B66-715C-DFD5-56DBE65087A9}"/>
              </a:ext>
            </a:extLst>
          </p:cNvPr>
          <p:cNvSpPr/>
          <p:nvPr/>
        </p:nvSpPr>
        <p:spPr>
          <a:xfrm>
            <a:off x="9402763" y="1661393"/>
            <a:ext cx="719137" cy="319808"/>
          </a:xfrm>
          <a:prstGeom prst="roundRect">
            <a:avLst>
              <a:gd name="adj" fmla="val 5556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F2F897A-9775-687E-4392-DECD858658D5}"/>
              </a:ext>
            </a:extLst>
          </p:cNvPr>
          <p:cNvCxnSpPr/>
          <p:nvPr/>
        </p:nvCxnSpPr>
        <p:spPr>
          <a:xfrm flipV="1">
            <a:off x="9277350" y="2051050"/>
            <a:ext cx="400050" cy="422275"/>
          </a:xfrm>
          <a:prstGeom prst="straightConnector1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4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C142-BAAF-32DD-A05D-6E813AE2B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A094FA-8973-13CC-D456-ED7CD112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10" y="1430658"/>
            <a:ext cx="9422860" cy="5150475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A70FB0A-7CBF-779E-CE70-C225504E8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访问</a:t>
            </a:r>
            <a:r>
              <a:rPr lang="en-US" altLang="zh-CN" dirty="0"/>
              <a:t>Sealos</a:t>
            </a:r>
            <a:r>
              <a:rPr lang="zh-CN" altLang="en-US" dirty="0"/>
              <a:t>，网址：</a:t>
            </a:r>
            <a:r>
              <a:rPr lang="en-US" altLang="zh-CN" dirty="0">
                <a:hlinkClick r:id="rId3"/>
              </a:rPr>
              <a:t>https://sealos.run/</a:t>
            </a:r>
            <a:r>
              <a:rPr lang="zh-CN" altLang="en-US" dirty="0"/>
              <a:t>，创建数据库。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5D3AC60-AF73-59BC-FF68-2DB2E341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创建数据库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BF968A9-094F-529B-0FE9-2AEBD5A99855}"/>
              </a:ext>
            </a:extLst>
          </p:cNvPr>
          <p:cNvCxnSpPr>
            <a:cxnSpLocks/>
          </p:cNvCxnSpPr>
          <p:nvPr/>
        </p:nvCxnSpPr>
        <p:spPr>
          <a:xfrm>
            <a:off x="5226050" y="2565400"/>
            <a:ext cx="477520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69EE445-8276-0843-EA3E-FAB67CCDA9D5}"/>
              </a:ext>
            </a:extLst>
          </p:cNvPr>
          <p:cNvCxnSpPr>
            <a:cxnSpLocks/>
          </p:cNvCxnSpPr>
          <p:nvPr/>
        </p:nvCxnSpPr>
        <p:spPr>
          <a:xfrm>
            <a:off x="5226050" y="3167066"/>
            <a:ext cx="477520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3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F7AB006-1173-F2FE-53DE-9F61B178C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零代码搞定项目开发部署</a:t>
            </a:r>
          </a:p>
        </p:txBody>
      </p:sp>
    </p:spTree>
    <p:extLst>
      <p:ext uri="{BB962C8B-B14F-4D97-AF65-F5344CB8AC3E}">
        <p14:creationId xmlns:p14="http://schemas.microsoft.com/office/powerpoint/2010/main" val="3050892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075F0-97FC-D1A7-A7A1-CB1A974BF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66195B-260F-4E55-971F-1EBD45E73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877BBE-839D-85AD-4C4E-F4D51AC29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数据库设计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接口设计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AB4120-7D28-52AC-F5E2-0180D7015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450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49C6A-B6EF-F46E-89AF-07D07AEE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1212F6B-7077-327D-123F-635A1111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接口设计流程</a:t>
            </a:r>
          </a:p>
        </p:txBody>
      </p: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44B6FE6F-2AEC-5201-F35C-E79A3E139BEC}"/>
              </a:ext>
            </a:extLst>
          </p:cNvPr>
          <p:cNvCxnSpPr>
            <a:cxnSpLocks/>
            <a:stCxn id="63" idx="4"/>
            <a:endCxn id="62" idx="6"/>
          </p:cNvCxnSpPr>
          <p:nvPr/>
        </p:nvCxnSpPr>
        <p:spPr>
          <a:xfrm flipH="1">
            <a:off x="2810915" y="4353723"/>
            <a:ext cx="1334615" cy="1185034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7">
            <a:extLst>
              <a:ext uri="{FF2B5EF4-FFF2-40B4-BE49-F238E27FC236}">
                <a16:creationId xmlns:a16="http://schemas.microsoft.com/office/drawing/2014/main" id="{A7F0BFA2-EA0F-65BD-B24B-3B0E3A7148B1}"/>
              </a:ext>
            </a:extLst>
          </p:cNvPr>
          <p:cNvCxnSpPr>
            <a:cxnSpLocks/>
            <a:stCxn id="64" idx="6"/>
            <a:endCxn id="63" idx="0"/>
          </p:cNvCxnSpPr>
          <p:nvPr/>
        </p:nvCxnSpPr>
        <p:spPr>
          <a:xfrm>
            <a:off x="2810915" y="2033423"/>
            <a:ext cx="1334615" cy="1234512"/>
          </a:xfrm>
          <a:prstGeom prst="straightConnector1">
            <a:avLst/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Rectangle 3">
            <a:extLst>
              <a:ext uri="{FF2B5EF4-FFF2-40B4-BE49-F238E27FC236}">
                <a16:creationId xmlns:a16="http://schemas.microsoft.com/office/drawing/2014/main" id="{A843E5BC-3B24-62FB-3757-71716422D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683" y="4501417"/>
            <a:ext cx="1852049" cy="247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检查、确认、调整、优化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94" name="직선 연결선 15">
            <a:extLst>
              <a:ext uri="{FF2B5EF4-FFF2-40B4-BE49-F238E27FC236}">
                <a16:creationId xmlns:a16="http://schemas.microsoft.com/office/drawing/2014/main" id="{9C6C22C4-3CC8-78D2-67B5-76D4A02660D0}"/>
              </a:ext>
            </a:extLst>
          </p:cNvPr>
          <p:cNvCxnSpPr>
            <a:cxnSpLocks/>
            <a:stCxn id="33" idx="6"/>
            <a:endCxn id="63" idx="2"/>
          </p:cNvCxnSpPr>
          <p:nvPr/>
        </p:nvCxnSpPr>
        <p:spPr>
          <a:xfrm flipV="1">
            <a:off x="1767382" y="3810829"/>
            <a:ext cx="1835254" cy="1232"/>
          </a:xfrm>
          <a:prstGeom prst="straightConnector1">
            <a:avLst/>
          </a:prstGeom>
          <a:noFill/>
          <a:ln w="19050">
            <a:solidFill>
              <a:srgbClr val="C3595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직선 연결선 15">
            <a:extLst>
              <a:ext uri="{FF2B5EF4-FFF2-40B4-BE49-F238E27FC236}">
                <a16:creationId xmlns:a16="http://schemas.microsoft.com/office/drawing/2014/main" id="{AB014383-CB36-AD42-BDAD-8016B45FA406}"/>
              </a:ext>
            </a:extLst>
          </p:cNvPr>
          <p:cNvCxnSpPr>
            <a:cxnSpLocks/>
            <a:stCxn id="108" idx="2"/>
            <a:endCxn id="63" idx="6"/>
          </p:cNvCxnSpPr>
          <p:nvPr/>
        </p:nvCxnSpPr>
        <p:spPr>
          <a:xfrm flipH="1">
            <a:off x="4688424" y="3810829"/>
            <a:ext cx="1484935" cy="0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87CD9DF-04FF-4C05-D2C5-65D0ACF677C8}"/>
              </a:ext>
            </a:extLst>
          </p:cNvPr>
          <p:cNvGrpSpPr/>
          <p:nvPr/>
        </p:nvGrpSpPr>
        <p:grpSpPr>
          <a:xfrm>
            <a:off x="6173359" y="3267935"/>
            <a:ext cx="1085788" cy="1085788"/>
            <a:chOff x="6173359" y="3460089"/>
            <a:chExt cx="1085788" cy="1085788"/>
          </a:xfrm>
        </p:grpSpPr>
        <p:sp>
          <p:nvSpPr>
            <p:cNvPr id="108" name="타원 33">
              <a:extLst>
                <a:ext uri="{FF2B5EF4-FFF2-40B4-BE49-F238E27FC236}">
                  <a16:creationId xmlns:a16="http://schemas.microsoft.com/office/drawing/2014/main" id="{60243775-3C22-8833-E9AF-A40ACDE2BB6F}"/>
                </a:ext>
              </a:extLst>
            </p:cNvPr>
            <p:cNvSpPr/>
            <p:nvPr/>
          </p:nvSpPr>
          <p:spPr>
            <a:xfrm>
              <a:off x="6173359" y="3460089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123" name="Shape 2627">
              <a:extLst>
                <a:ext uri="{FF2B5EF4-FFF2-40B4-BE49-F238E27FC236}">
                  <a16:creationId xmlns:a16="http://schemas.microsoft.com/office/drawing/2014/main" id="{7B5818F1-95BF-C1C9-F3C2-33EB60BA52E0}"/>
                </a:ext>
              </a:extLst>
            </p:cNvPr>
            <p:cNvSpPr/>
            <p:nvPr/>
          </p:nvSpPr>
          <p:spPr>
            <a:xfrm>
              <a:off x="6520667" y="3771744"/>
              <a:ext cx="462478" cy="462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3762693-B308-BCC1-CC65-DC9B8DDE1D9E}"/>
              </a:ext>
            </a:extLst>
          </p:cNvPr>
          <p:cNvGrpSpPr/>
          <p:nvPr/>
        </p:nvGrpSpPr>
        <p:grpSpPr>
          <a:xfrm>
            <a:off x="1725127" y="1490529"/>
            <a:ext cx="1085788" cy="1085788"/>
            <a:chOff x="1725127" y="1682683"/>
            <a:chExt cx="1085788" cy="108578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770EA05-1486-EF18-A352-EB5DA1E96998}"/>
                </a:ext>
              </a:extLst>
            </p:cNvPr>
            <p:cNvGrpSpPr/>
            <p:nvPr/>
          </p:nvGrpSpPr>
          <p:grpSpPr>
            <a:xfrm>
              <a:off x="1725127" y="1682683"/>
              <a:ext cx="1085788" cy="1085788"/>
              <a:chOff x="1725127" y="1682683"/>
              <a:chExt cx="1085788" cy="1085788"/>
            </a:xfrm>
          </p:grpSpPr>
          <p:sp>
            <p:nvSpPr>
              <p:cNvPr id="64" name="타원 33">
                <a:extLst>
                  <a:ext uri="{FF2B5EF4-FFF2-40B4-BE49-F238E27FC236}">
                    <a16:creationId xmlns:a16="http://schemas.microsoft.com/office/drawing/2014/main" id="{626E4BFD-0585-98A4-24F2-004A19687702}"/>
                  </a:ext>
                </a:extLst>
              </p:cNvPr>
              <p:cNvSpPr/>
              <p:nvPr/>
            </p:nvSpPr>
            <p:spPr>
              <a:xfrm>
                <a:off x="1725127" y="1682683"/>
                <a:ext cx="1085788" cy="1085788"/>
              </a:xfrm>
              <a:prstGeom prst="ellipse">
                <a:avLst/>
              </a:prstGeom>
              <a:gradFill flip="none" rotWithShape="1"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>
                <a:outerShdw blurRad="88900" dist="63500" dir="5400000" sx="99000" sy="99000" algn="t" rotWithShape="0">
                  <a:prstClr val="black">
                    <a:alpha val="4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latin typeface="Fira Code" panose="020B0809050000020004" pitchFamily="49" charset="0"/>
                </a:endParaRPr>
              </a:p>
            </p:txBody>
          </p:sp>
          <p:sp>
            <p:nvSpPr>
              <p:cNvPr id="20" name="Shape 2403">
                <a:extLst>
                  <a:ext uri="{FF2B5EF4-FFF2-40B4-BE49-F238E27FC236}">
                    <a16:creationId xmlns:a16="http://schemas.microsoft.com/office/drawing/2014/main" id="{D1F64A32-6C6D-C2BF-FCBB-429F0526A7F2}"/>
                  </a:ext>
                </a:extLst>
              </p:cNvPr>
              <p:cNvSpPr/>
              <p:nvPr/>
            </p:nvSpPr>
            <p:spPr>
              <a:xfrm rot="10800000">
                <a:off x="2087294" y="1893833"/>
                <a:ext cx="414462" cy="414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55" y="13745"/>
                    </a:moveTo>
                    <a:cubicBezTo>
                      <a:pt x="2726" y="13745"/>
                      <a:pt x="2945" y="13526"/>
                      <a:pt x="2945" y="13255"/>
                    </a:cubicBezTo>
                    <a:cubicBezTo>
                      <a:pt x="2945" y="12984"/>
                      <a:pt x="2726" y="12764"/>
                      <a:pt x="2455" y="12764"/>
                    </a:cubicBezTo>
                    <a:lnTo>
                      <a:pt x="982" y="12764"/>
                    </a:lnTo>
                    <a:lnTo>
                      <a:pt x="982" y="982"/>
                    </a:lnTo>
                    <a:lnTo>
                      <a:pt x="16691" y="982"/>
                    </a:lnTo>
                    <a:lnTo>
                      <a:pt x="16691" y="2455"/>
                    </a:lnTo>
                    <a:cubicBezTo>
                      <a:pt x="16691" y="2726"/>
                      <a:pt x="16910" y="2945"/>
                      <a:pt x="17182" y="2945"/>
                    </a:cubicBezTo>
                    <a:cubicBezTo>
                      <a:pt x="17453" y="2945"/>
                      <a:pt x="17673" y="2726"/>
                      <a:pt x="17673" y="2455"/>
                    </a:cubicBezTo>
                    <a:lnTo>
                      <a:pt x="17673" y="982"/>
                    </a:lnTo>
                    <a:cubicBezTo>
                      <a:pt x="17673" y="440"/>
                      <a:pt x="17233" y="0"/>
                      <a:pt x="16691" y="0"/>
                    </a:cubicBezTo>
                    <a:lnTo>
                      <a:pt x="982" y="0"/>
                    </a:lnTo>
                    <a:cubicBezTo>
                      <a:pt x="440" y="0"/>
                      <a:pt x="0" y="440"/>
                      <a:pt x="0" y="982"/>
                    </a:cubicBezTo>
                    <a:lnTo>
                      <a:pt x="0" y="16691"/>
                    </a:lnTo>
                    <a:cubicBezTo>
                      <a:pt x="0" y="17233"/>
                      <a:pt x="440" y="17673"/>
                      <a:pt x="982" y="17673"/>
                    </a:cubicBezTo>
                    <a:lnTo>
                      <a:pt x="2455" y="17673"/>
                    </a:lnTo>
                    <a:cubicBezTo>
                      <a:pt x="2726" y="17673"/>
                      <a:pt x="2945" y="17453"/>
                      <a:pt x="2945" y="17182"/>
                    </a:cubicBezTo>
                    <a:cubicBezTo>
                      <a:pt x="2945" y="16911"/>
                      <a:pt x="2726" y="16691"/>
                      <a:pt x="2455" y="16691"/>
                    </a:cubicBezTo>
                    <a:lnTo>
                      <a:pt x="982" y="16691"/>
                    </a:lnTo>
                    <a:lnTo>
                      <a:pt x="982" y="13745"/>
                    </a:lnTo>
                    <a:cubicBezTo>
                      <a:pt x="982" y="13745"/>
                      <a:pt x="2455" y="13745"/>
                      <a:pt x="2455" y="13745"/>
                    </a:cubicBezTo>
                    <a:close/>
                    <a:moveTo>
                      <a:pt x="20618" y="16691"/>
                    </a:moveTo>
                    <a:lnTo>
                      <a:pt x="4909" y="16691"/>
                    </a:lnTo>
                    <a:lnTo>
                      <a:pt x="4909" y="4909"/>
                    </a:lnTo>
                    <a:lnTo>
                      <a:pt x="20618" y="4909"/>
                    </a:lnTo>
                    <a:cubicBezTo>
                      <a:pt x="20618" y="4909"/>
                      <a:pt x="20618" y="16691"/>
                      <a:pt x="20618" y="16691"/>
                    </a:cubicBezTo>
                    <a:close/>
                    <a:moveTo>
                      <a:pt x="20618" y="20618"/>
                    </a:moveTo>
                    <a:lnTo>
                      <a:pt x="4909" y="20618"/>
                    </a:lnTo>
                    <a:lnTo>
                      <a:pt x="4909" y="17673"/>
                    </a:lnTo>
                    <a:lnTo>
                      <a:pt x="20618" y="17673"/>
                    </a:lnTo>
                    <a:cubicBezTo>
                      <a:pt x="20618" y="17673"/>
                      <a:pt x="20618" y="20618"/>
                      <a:pt x="20618" y="20618"/>
                    </a:cubicBezTo>
                    <a:close/>
                    <a:moveTo>
                      <a:pt x="20618" y="3927"/>
                    </a:moveTo>
                    <a:lnTo>
                      <a:pt x="4909" y="3927"/>
                    </a:lnTo>
                    <a:cubicBezTo>
                      <a:pt x="4367" y="3927"/>
                      <a:pt x="3927" y="4367"/>
                      <a:pt x="3927" y="4909"/>
                    </a:cubicBezTo>
                    <a:lnTo>
                      <a:pt x="3927" y="20618"/>
                    </a:lnTo>
                    <a:cubicBezTo>
                      <a:pt x="3927" y="21160"/>
                      <a:pt x="4367" y="21600"/>
                      <a:pt x="4909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160"/>
                      <a:pt x="21600" y="20618"/>
                    </a:cubicBezTo>
                    <a:lnTo>
                      <a:pt x="21600" y="4909"/>
                    </a:lnTo>
                    <a:cubicBezTo>
                      <a:pt x="21600" y="4367"/>
                      <a:pt x="21160" y="3927"/>
                      <a:pt x="20618" y="3927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B6AEC6FC-A535-6BF7-141E-53B61EFC7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0105" y="2329654"/>
              <a:ext cx="849079" cy="247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数据库表</a:t>
              </a:r>
              <a:endPara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F716DA5-7D01-99D4-316D-8315EF29C38A}"/>
              </a:ext>
            </a:extLst>
          </p:cNvPr>
          <p:cNvGrpSpPr/>
          <p:nvPr/>
        </p:nvGrpSpPr>
        <p:grpSpPr>
          <a:xfrm>
            <a:off x="681594" y="3269167"/>
            <a:ext cx="1085788" cy="1085788"/>
            <a:chOff x="933407" y="3435350"/>
            <a:chExt cx="1085788" cy="108578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A631661-E28A-48D4-9C43-A61F4D8B45AB}"/>
                </a:ext>
              </a:extLst>
            </p:cNvPr>
            <p:cNvGrpSpPr/>
            <p:nvPr/>
          </p:nvGrpSpPr>
          <p:grpSpPr>
            <a:xfrm>
              <a:off x="933407" y="3435350"/>
              <a:ext cx="1085788" cy="1085788"/>
              <a:chOff x="933407" y="3435350"/>
              <a:chExt cx="1085788" cy="1085788"/>
            </a:xfrm>
          </p:grpSpPr>
          <p:sp>
            <p:nvSpPr>
              <p:cNvPr id="33" name="타원 33">
                <a:extLst>
                  <a:ext uri="{FF2B5EF4-FFF2-40B4-BE49-F238E27FC236}">
                    <a16:creationId xmlns:a16="http://schemas.microsoft.com/office/drawing/2014/main" id="{E8DF47D7-1210-884C-ECC5-A44466172FA3}"/>
                  </a:ext>
                </a:extLst>
              </p:cNvPr>
              <p:cNvSpPr/>
              <p:nvPr/>
            </p:nvSpPr>
            <p:spPr>
              <a:xfrm>
                <a:off x="933407" y="3435350"/>
                <a:ext cx="1085788" cy="1085788"/>
              </a:xfrm>
              <a:prstGeom prst="ellipse">
                <a:avLst/>
              </a:prstGeom>
              <a:gradFill flip="none" rotWithShape="1"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>
                <a:outerShdw blurRad="88900" dist="63500" dir="5400000" sx="99000" sy="99000" algn="t" rotWithShape="0">
                  <a:prstClr val="black">
                    <a:alpha val="4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latin typeface="Fira Code" panose="020B0809050000020004" pitchFamily="49" charset="0"/>
                </a:endParaRPr>
              </a:p>
            </p:txBody>
          </p:sp>
          <p:sp>
            <p:nvSpPr>
              <p:cNvPr id="16" name="Shape 2441">
                <a:extLst>
                  <a:ext uri="{FF2B5EF4-FFF2-40B4-BE49-F238E27FC236}">
                    <a16:creationId xmlns:a16="http://schemas.microsoft.com/office/drawing/2014/main" id="{8E855258-702C-C652-9E84-67FCBC80F128}"/>
                  </a:ext>
                </a:extLst>
              </p:cNvPr>
              <p:cNvSpPr/>
              <p:nvPr/>
            </p:nvSpPr>
            <p:spPr>
              <a:xfrm>
                <a:off x="1252686" y="3675250"/>
                <a:ext cx="452342" cy="3693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73" y="8400"/>
                    </a:moveTo>
                    <a:lnTo>
                      <a:pt x="10800" y="8400"/>
                    </a:lnTo>
                    <a:lnTo>
                      <a:pt x="10800" y="12001"/>
                    </a:lnTo>
                    <a:lnTo>
                      <a:pt x="6873" y="12001"/>
                    </a:lnTo>
                    <a:cubicBezTo>
                      <a:pt x="6873" y="12001"/>
                      <a:pt x="6873" y="8400"/>
                      <a:pt x="6873" y="8400"/>
                    </a:cubicBezTo>
                    <a:close/>
                    <a:moveTo>
                      <a:pt x="6382" y="13200"/>
                    </a:moveTo>
                    <a:lnTo>
                      <a:pt x="11291" y="13200"/>
                    </a:lnTo>
                    <a:cubicBezTo>
                      <a:pt x="11562" y="13200"/>
                      <a:pt x="11782" y="12932"/>
                      <a:pt x="11782" y="12600"/>
                    </a:cubicBezTo>
                    <a:lnTo>
                      <a:pt x="11782" y="7800"/>
                    </a:lnTo>
                    <a:cubicBezTo>
                      <a:pt x="11782" y="7469"/>
                      <a:pt x="11562" y="7200"/>
                      <a:pt x="11291" y="7200"/>
                    </a:cubicBezTo>
                    <a:lnTo>
                      <a:pt x="6382" y="7200"/>
                    </a:lnTo>
                    <a:cubicBezTo>
                      <a:pt x="6111" y="7200"/>
                      <a:pt x="5891" y="7469"/>
                      <a:pt x="5891" y="7800"/>
                    </a:cubicBezTo>
                    <a:lnTo>
                      <a:pt x="5891" y="12600"/>
                    </a:lnTo>
                    <a:cubicBezTo>
                      <a:pt x="5891" y="12932"/>
                      <a:pt x="6111" y="13200"/>
                      <a:pt x="6382" y="13200"/>
                    </a:cubicBezTo>
                    <a:moveTo>
                      <a:pt x="6382" y="4800"/>
                    </a:moveTo>
                    <a:cubicBezTo>
                      <a:pt x="6653" y="4800"/>
                      <a:pt x="6873" y="4531"/>
                      <a:pt x="6873" y="4200"/>
                    </a:cubicBezTo>
                    <a:cubicBezTo>
                      <a:pt x="6873" y="3868"/>
                      <a:pt x="6653" y="3600"/>
                      <a:pt x="6382" y="3600"/>
                    </a:cubicBezTo>
                    <a:cubicBezTo>
                      <a:pt x="6111" y="3600"/>
                      <a:pt x="5891" y="3868"/>
                      <a:pt x="5891" y="4200"/>
                    </a:cubicBezTo>
                    <a:cubicBezTo>
                      <a:pt x="5891" y="4531"/>
                      <a:pt x="6111" y="4800"/>
                      <a:pt x="6382" y="4800"/>
                    </a:cubicBezTo>
                    <a:moveTo>
                      <a:pt x="20618" y="20400"/>
                    </a:moveTo>
                    <a:lnTo>
                      <a:pt x="2945" y="20400"/>
                    </a:lnTo>
                    <a:cubicBezTo>
                      <a:pt x="1861" y="20400"/>
                      <a:pt x="982" y="19325"/>
                      <a:pt x="982" y="18000"/>
                    </a:cubicBezTo>
                    <a:lnTo>
                      <a:pt x="982" y="4800"/>
                    </a:lnTo>
                    <a:lnTo>
                      <a:pt x="2945" y="4800"/>
                    </a:lnTo>
                    <a:lnTo>
                      <a:pt x="2945" y="17400"/>
                    </a:lnTo>
                    <a:cubicBezTo>
                      <a:pt x="2945" y="17732"/>
                      <a:pt x="3166" y="18000"/>
                      <a:pt x="3436" y="18000"/>
                    </a:cubicBezTo>
                    <a:cubicBezTo>
                      <a:pt x="3707" y="18000"/>
                      <a:pt x="3927" y="17732"/>
                      <a:pt x="3927" y="17400"/>
                    </a:cubicBezTo>
                    <a:lnTo>
                      <a:pt x="3927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0618" y="0"/>
                    </a:moveTo>
                    <a:lnTo>
                      <a:pt x="3927" y="0"/>
                    </a:lnTo>
                    <a:cubicBezTo>
                      <a:pt x="3385" y="0"/>
                      <a:pt x="2945" y="538"/>
                      <a:pt x="2945" y="1200"/>
                    </a:cubicBezTo>
                    <a:lnTo>
                      <a:pt x="2945" y="3600"/>
                    </a:lnTo>
                    <a:lnTo>
                      <a:pt x="982" y="3600"/>
                    </a:lnTo>
                    <a:cubicBezTo>
                      <a:pt x="440" y="3600"/>
                      <a:pt x="0" y="4138"/>
                      <a:pt x="0" y="4800"/>
                    </a:cubicBezTo>
                    <a:lnTo>
                      <a:pt x="0" y="18000"/>
                    </a:lnTo>
                    <a:cubicBezTo>
                      <a:pt x="0" y="19988"/>
                      <a:pt x="1319" y="21600"/>
                      <a:pt x="2945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062"/>
                      <a:pt x="21600" y="20400"/>
                    </a:cubicBezTo>
                    <a:lnTo>
                      <a:pt x="21600" y="1200"/>
                    </a:lnTo>
                    <a:cubicBezTo>
                      <a:pt x="21600" y="538"/>
                      <a:pt x="21160" y="0"/>
                      <a:pt x="20618" y="0"/>
                    </a:cubicBezTo>
                    <a:moveTo>
                      <a:pt x="6382" y="18000"/>
                    </a:moveTo>
                    <a:lnTo>
                      <a:pt x="18164" y="18000"/>
                    </a:lnTo>
                    <a:cubicBezTo>
                      <a:pt x="18434" y="18000"/>
                      <a:pt x="18655" y="17732"/>
                      <a:pt x="18655" y="17400"/>
                    </a:cubicBezTo>
                    <a:cubicBezTo>
                      <a:pt x="18655" y="17068"/>
                      <a:pt x="18434" y="16801"/>
                      <a:pt x="18164" y="16801"/>
                    </a:cubicBezTo>
                    <a:lnTo>
                      <a:pt x="6382" y="16801"/>
                    </a:lnTo>
                    <a:cubicBezTo>
                      <a:pt x="6111" y="16801"/>
                      <a:pt x="5891" y="17068"/>
                      <a:pt x="5891" y="17400"/>
                    </a:cubicBezTo>
                    <a:cubicBezTo>
                      <a:pt x="5891" y="17732"/>
                      <a:pt x="6111" y="18000"/>
                      <a:pt x="6382" y="18000"/>
                    </a:cubicBezTo>
                    <a:moveTo>
                      <a:pt x="6382" y="15600"/>
                    </a:moveTo>
                    <a:lnTo>
                      <a:pt x="18164" y="15600"/>
                    </a:lnTo>
                    <a:cubicBezTo>
                      <a:pt x="18434" y="15600"/>
                      <a:pt x="18655" y="15332"/>
                      <a:pt x="18655" y="15000"/>
                    </a:cubicBezTo>
                    <a:cubicBezTo>
                      <a:pt x="18655" y="14668"/>
                      <a:pt x="18434" y="14401"/>
                      <a:pt x="18164" y="14401"/>
                    </a:cubicBezTo>
                    <a:lnTo>
                      <a:pt x="6382" y="14401"/>
                    </a:lnTo>
                    <a:cubicBezTo>
                      <a:pt x="6111" y="14401"/>
                      <a:pt x="5891" y="14668"/>
                      <a:pt x="5891" y="15000"/>
                    </a:cubicBezTo>
                    <a:cubicBezTo>
                      <a:pt x="5891" y="15332"/>
                      <a:pt x="6111" y="15600"/>
                      <a:pt x="6382" y="15600"/>
                    </a:cubicBezTo>
                    <a:moveTo>
                      <a:pt x="8345" y="4800"/>
                    </a:moveTo>
                    <a:cubicBezTo>
                      <a:pt x="8616" y="4800"/>
                      <a:pt x="8836" y="4531"/>
                      <a:pt x="8836" y="4200"/>
                    </a:cubicBezTo>
                    <a:cubicBezTo>
                      <a:pt x="8836" y="3868"/>
                      <a:pt x="8616" y="3600"/>
                      <a:pt x="8345" y="3600"/>
                    </a:cubicBezTo>
                    <a:cubicBezTo>
                      <a:pt x="8075" y="3600"/>
                      <a:pt x="7855" y="3868"/>
                      <a:pt x="7855" y="4200"/>
                    </a:cubicBezTo>
                    <a:cubicBezTo>
                      <a:pt x="7855" y="4531"/>
                      <a:pt x="8075" y="4800"/>
                      <a:pt x="8345" y="4800"/>
                    </a:cubicBezTo>
                    <a:moveTo>
                      <a:pt x="18164" y="7200"/>
                    </a:moveTo>
                    <a:lnTo>
                      <a:pt x="14236" y="7200"/>
                    </a:lnTo>
                    <a:cubicBezTo>
                      <a:pt x="13966" y="7200"/>
                      <a:pt x="13745" y="7469"/>
                      <a:pt x="13745" y="7800"/>
                    </a:cubicBezTo>
                    <a:cubicBezTo>
                      <a:pt x="13745" y="8132"/>
                      <a:pt x="13966" y="8400"/>
                      <a:pt x="14236" y="8400"/>
                    </a:cubicBezTo>
                    <a:lnTo>
                      <a:pt x="18164" y="8400"/>
                    </a:lnTo>
                    <a:cubicBezTo>
                      <a:pt x="18434" y="8400"/>
                      <a:pt x="18655" y="8132"/>
                      <a:pt x="18655" y="7800"/>
                    </a:cubicBezTo>
                    <a:cubicBezTo>
                      <a:pt x="18655" y="7469"/>
                      <a:pt x="18434" y="7200"/>
                      <a:pt x="18164" y="7200"/>
                    </a:cubicBezTo>
                    <a:moveTo>
                      <a:pt x="18164" y="12001"/>
                    </a:moveTo>
                    <a:lnTo>
                      <a:pt x="14236" y="12001"/>
                    </a:lnTo>
                    <a:cubicBezTo>
                      <a:pt x="13966" y="12001"/>
                      <a:pt x="13745" y="12268"/>
                      <a:pt x="13745" y="12600"/>
                    </a:cubicBezTo>
                    <a:cubicBezTo>
                      <a:pt x="13745" y="12932"/>
                      <a:pt x="13966" y="13200"/>
                      <a:pt x="14236" y="13200"/>
                    </a:cubicBezTo>
                    <a:lnTo>
                      <a:pt x="18164" y="13200"/>
                    </a:lnTo>
                    <a:cubicBezTo>
                      <a:pt x="18434" y="13200"/>
                      <a:pt x="18655" y="12932"/>
                      <a:pt x="18655" y="12600"/>
                    </a:cubicBezTo>
                    <a:cubicBezTo>
                      <a:pt x="18655" y="12268"/>
                      <a:pt x="18434" y="12001"/>
                      <a:pt x="18164" y="12001"/>
                    </a:cubicBezTo>
                    <a:moveTo>
                      <a:pt x="18164" y="9600"/>
                    </a:moveTo>
                    <a:lnTo>
                      <a:pt x="14236" y="9600"/>
                    </a:lnTo>
                    <a:cubicBezTo>
                      <a:pt x="13966" y="9600"/>
                      <a:pt x="13745" y="9869"/>
                      <a:pt x="13745" y="10200"/>
                    </a:cubicBezTo>
                    <a:cubicBezTo>
                      <a:pt x="13745" y="10532"/>
                      <a:pt x="13966" y="10800"/>
                      <a:pt x="14236" y="10800"/>
                    </a:cubicBezTo>
                    <a:lnTo>
                      <a:pt x="18164" y="10800"/>
                    </a:lnTo>
                    <a:cubicBezTo>
                      <a:pt x="18434" y="10800"/>
                      <a:pt x="18655" y="10532"/>
                      <a:pt x="18655" y="10200"/>
                    </a:cubicBezTo>
                    <a:cubicBezTo>
                      <a:pt x="18655" y="9869"/>
                      <a:pt x="18434" y="9600"/>
                      <a:pt x="18164" y="9600"/>
                    </a:cubicBezTo>
                    <a:moveTo>
                      <a:pt x="18164" y="4800"/>
                    </a:moveTo>
                    <a:cubicBezTo>
                      <a:pt x="18434" y="4800"/>
                      <a:pt x="18655" y="4531"/>
                      <a:pt x="18655" y="4200"/>
                    </a:cubicBezTo>
                    <a:cubicBezTo>
                      <a:pt x="18655" y="3868"/>
                      <a:pt x="18434" y="3600"/>
                      <a:pt x="18164" y="3600"/>
                    </a:cubicBezTo>
                    <a:cubicBezTo>
                      <a:pt x="17893" y="3600"/>
                      <a:pt x="17673" y="3868"/>
                      <a:pt x="17673" y="4200"/>
                    </a:cubicBezTo>
                    <a:cubicBezTo>
                      <a:pt x="17673" y="4531"/>
                      <a:pt x="17893" y="4800"/>
                      <a:pt x="18164" y="4800"/>
                    </a:cubicBezTo>
                    <a:moveTo>
                      <a:pt x="16200" y="4800"/>
                    </a:moveTo>
                    <a:cubicBezTo>
                      <a:pt x="16471" y="4800"/>
                      <a:pt x="16691" y="4531"/>
                      <a:pt x="16691" y="4200"/>
                    </a:cubicBezTo>
                    <a:cubicBezTo>
                      <a:pt x="16691" y="3868"/>
                      <a:pt x="16471" y="3600"/>
                      <a:pt x="16200" y="3600"/>
                    </a:cubicBezTo>
                    <a:cubicBezTo>
                      <a:pt x="15929" y="3600"/>
                      <a:pt x="15709" y="3868"/>
                      <a:pt x="15709" y="4200"/>
                    </a:cubicBezTo>
                    <a:cubicBezTo>
                      <a:pt x="15709" y="4531"/>
                      <a:pt x="15929" y="4800"/>
                      <a:pt x="16200" y="4800"/>
                    </a:cubicBezTo>
                    <a:moveTo>
                      <a:pt x="10309" y="4800"/>
                    </a:moveTo>
                    <a:lnTo>
                      <a:pt x="14236" y="4800"/>
                    </a:lnTo>
                    <a:cubicBezTo>
                      <a:pt x="14507" y="4800"/>
                      <a:pt x="14727" y="4531"/>
                      <a:pt x="14727" y="4200"/>
                    </a:cubicBezTo>
                    <a:cubicBezTo>
                      <a:pt x="14727" y="3868"/>
                      <a:pt x="14507" y="3600"/>
                      <a:pt x="14236" y="3600"/>
                    </a:cubicBezTo>
                    <a:lnTo>
                      <a:pt x="10309" y="3600"/>
                    </a:lnTo>
                    <a:cubicBezTo>
                      <a:pt x="10038" y="3600"/>
                      <a:pt x="9818" y="3868"/>
                      <a:pt x="9818" y="4200"/>
                    </a:cubicBezTo>
                    <a:cubicBezTo>
                      <a:pt x="9818" y="4531"/>
                      <a:pt x="10038" y="4800"/>
                      <a:pt x="10309" y="480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  <p:sp>
          <p:nvSpPr>
            <p:cNvPr id="54" name="Rectangle 3">
              <a:extLst>
                <a:ext uri="{FF2B5EF4-FFF2-40B4-BE49-F238E27FC236}">
                  <a16:creationId xmlns:a16="http://schemas.microsoft.com/office/drawing/2014/main" id="{66710845-2875-386F-41B9-CDFB4C467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5013" y="4084021"/>
              <a:ext cx="849079" cy="247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页面原型</a:t>
              </a:r>
              <a:endPara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1393C53-BF16-3D42-F896-28C527E62168}"/>
              </a:ext>
            </a:extLst>
          </p:cNvPr>
          <p:cNvGrpSpPr/>
          <p:nvPr/>
        </p:nvGrpSpPr>
        <p:grpSpPr>
          <a:xfrm>
            <a:off x="1725127" y="4995863"/>
            <a:ext cx="1085788" cy="1085788"/>
            <a:chOff x="1725127" y="5188017"/>
            <a:chExt cx="1085788" cy="108578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29B23CB-140F-074F-5E30-DAB8FC711EB3}"/>
                </a:ext>
              </a:extLst>
            </p:cNvPr>
            <p:cNvGrpSpPr/>
            <p:nvPr/>
          </p:nvGrpSpPr>
          <p:grpSpPr>
            <a:xfrm>
              <a:off x="1725127" y="5188017"/>
              <a:ext cx="1085788" cy="1085788"/>
              <a:chOff x="1705028" y="4862936"/>
              <a:chExt cx="1085788" cy="1085788"/>
            </a:xfrm>
          </p:grpSpPr>
          <p:sp>
            <p:nvSpPr>
              <p:cNvPr id="62" name="타원 33">
                <a:extLst>
                  <a:ext uri="{FF2B5EF4-FFF2-40B4-BE49-F238E27FC236}">
                    <a16:creationId xmlns:a16="http://schemas.microsoft.com/office/drawing/2014/main" id="{5FC39CC0-2E20-187B-C198-A48B07BFB040}"/>
                  </a:ext>
                </a:extLst>
              </p:cNvPr>
              <p:cNvSpPr/>
              <p:nvPr/>
            </p:nvSpPr>
            <p:spPr>
              <a:xfrm>
                <a:off x="1705028" y="4862936"/>
                <a:ext cx="1085788" cy="1085788"/>
              </a:xfrm>
              <a:prstGeom prst="ellipse">
                <a:avLst/>
              </a:prstGeom>
              <a:gradFill flip="none" rotWithShape="1"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>
                <a:outerShdw blurRad="88900" dist="63500" dir="5400000" sx="99000" sy="99000" algn="t" rotWithShape="0">
                  <a:prstClr val="black">
                    <a:alpha val="4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latin typeface="Fira Code" panose="020B0809050000020004" pitchFamily="49" charset="0"/>
                </a:endParaRPr>
              </a:p>
            </p:txBody>
          </p:sp>
          <p:sp>
            <p:nvSpPr>
              <p:cNvPr id="6" name="Shape 2375">
                <a:extLst>
                  <a:ext uri="{FF2B5EF4-FFF2-40B4-BE49-F238E27FC236}">
                    <a16:creationId xmlns:a16="http://schemas.microsoft.com/office/drawing/2014/main" id="{AF851173-EAE8-0576-37D6-9B46E37205A4}"/>
                  </a:ext>
                </a:extLst>
              </p:cNvPr>
              <p:cNvSpPr/>
              <p:nvPr/>
            </p:nvSpPr>
            <p:spPr>
              <a:xfrm>
                <a:off x="2067695" y="5092352"/>
                <a:ext cx="360455" cy="441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5891"/>
                    </a:moveTo>
                    <a:lnTo>
                      <a:pt x="14400" y="982"/>
                    </a:lnTo>
                    <a:lnTo>
                      <a:pt x="15000" y="982"/>
                    </a:lnTo>
                    <a:lnTo>
                      <a:pt x="20400" y="5891"/>
                    </a:lnTo>
                    <a:cubicBezTo>
                      <a:pt x="20400" y="5891"/>
                      <a:pt x="14400" y="5891"/>
                      <a:pt x="14400" y="5891"/>
                    </a:cubicBezTo>
                    <a:close/>
                    <a:moveTo>
                      <a:pt x="20400" y="19636"/>
                    </a:moveTo>
                    <a:cubicBezTo>
                      <a:pt x="20400" y="20179"/>
                      <a:pt x="19862" y="20618"/>
                      <a:pt x="19200" y="20618"/>
                    </a:cubicBezTo>
                    <a:lnTo>
                      <a:pt x="2400" y="20618"/>
                    </a:lnTo>
                    <a:cubicBezTo>
                      <a:pt x="1737" y="20618"/>
                      <a:pt x="1200" y="20179"/>
                      <a:pt x="1200" y="19636"/>
                    </a:cubicBezTo>
                    <a:lnTo>
                      <a:pt x="1200" y="1964"/>
                    </a:lnTo>
                    <a:cubicBezTo>
                      <a:pt x="1200" y="1422"/>
                      <a:pt x="1737" y="982"/>
                      <a:pt x="2400" y="982"/>
                    </a:cubicBezTo>
                    <a:lnTo>
                      <a:pt x="13200" y="982"/>
                    </a:lnTo>
                    <a:lnTo>
                      <a:pt x="13200" y="5891"/>
                    </a:lnTo>
                    <a:cubicBezTo>
                      <a:pt x="13200" y="6433"/>
                      <a:pt x="13738" y="6873"/>
                      <a:pt x="14400" y="6873"/>
                    </a:cubicBezTo>
                    <a:lnTo>
                      <a:pt x="20400" y="6873"/>
                    </a:lnTo>
                    <a:cubicBezTo>
                      <a:pt x="20400" y="6873"/>
                      <a:pt x="20400" y="19636"/>
                      <a:pt x="20400" y="19636"/>
                    </a:cubicBezTo>
                    <a:close/>
                    <a:moveTo>
                      <a:pt x="15600" y="0"/>
                    </a:moveTo>
                    <a:lnTo>
                      <a:pt x="2400" y="0"/>
                    </a:lnTo>
                    <a:cubicBezTo>
                      <a:pt x="1075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075" y="21600"/>
                      <a:pt x="2400" y="21600"/>
                    </a:cubicBezTo>
                    <a:lnTo>
                      <a:pt x="19200" y="21600"/>
                    </a:lnTo>
                    <a:cubicBezTo>
                      <a:pt x="20525" y="21600"/>
                      <a:pt x="21600" y="20721"/>
                      <a:pt x="21600" y="19636"/>
                    </a:cubicBezTo>
                    <a:lnTo>
                      <a:pt x="21600" y="5400"/>
                    </a:lnTo>
                    <a:cubicBezTo>
                      <a:pt x="21600" y="5400"/>
                      <a:pt x="15600" y="0"/>
                      <a:pt x="15600" y="0"/>
                    </a:cubicBezTo>
                    <a:close/>
                    <a:moveTo>
                      <a:pt x="4800" y="8836"/>
                    </a:moveTo>
                    <a:cubicBezTo>
                      <a:pt x="4800" y="9108"/>
                      <a:pt x="5068" y="9327"/>
                      <a:pt x="5400" y="9327"/>
                    </a:cubicBezTo>
                    <a:lnTo>
                      <a:pt x="16200" y="9327"/>
                    </a:lnTo>
                    <a:cubicBezTo>
                      <a:pt x="16532" y="9327"/>
                      <a:pt x="16800" y="9108"/>
                      <a:pt x="16800" y="8836"/>
                    </a:cubicBezTo>
                    <a:cubicBezTo>
                      <a:pt x="16800" y="8566"/>
                      <a:pt x="16532" y="8345"/>
                      <a:pt x="16200" y="8345"/>
                    </a:cubicBezTo>
                    <a:lnTo>
                      <a:pt x="5400" y="8345"/>
                    </a:lnTo>
                    <a:cubicBezTo>
                      <a:pt x="5068" y="8345"/>
                      <a:pt x="4800" y="8566"/>
                      <a:pt x="4800" y="8836"/>
                    </a:cubicBezTo>
                    <a:moveTo>
                      <a:pt x="16200" y="12273"/>
                    </a:moveTo>
                    <a:lnTo>
                      <a:pt x="5400" y="12273"/>
                    </a:lnTo>
                    <a:cubicBezTo>
                      <a:pt x="5068" y="12273"/>
                      <a:pt x="4800" y="12493"/>
                      <a:pt x="4800" y="12764"/>
                    </a:cubicBezTo>
                    <a:cubicBezTo>
                      <a:pt x="4800" y="13035"/>
                      <a:pt x="5068" y="13255"/>
                      <a:pt x="5400" y="13255"/>
                    </a:cubicBezTo>
                    <a:lnTo>
                      <a:pt x="16200" y="13255"/>
                    </a:lnTo>
                    <a:cubicBezTo>
                      <a:pt x="16532" y="13255"/>
                      <a:pt x="16800" y="13035"/>
                      <a:pt x="16800" y="12764"/>
                    </a:cubicBezTo>
                    <a:cubicBezTo>
                      <a:pt x="16800" y="12493"/>
                      <a:pt x="16532" y="12273"/>
                      <a:pt x="16200" y="12273"/>
                    </a:cubicBezTo>
                    <a:moveTo>
                      <a:pt x="5400" y="5400"/>
                    </a:moveTo>
                    <a:lnTo>
                      <a:pt x="8400" y="5400"/>
                    </a:lnTo>
                    <a:cubicBezTo>
                      <a:pt x="8732" y="5400"/>
                      <a:pt x="9000" y="5181"/>
                      <a:pt x="9000" y="4909"/>
                    </a:cubicBezTo>
                    <a:cubicBezTo>
                      <a:pt x="9000" y="4638"/>
                      <a:pt x="8732" y="4418"/>
                      <a:pt x="8400" y="4418"/>
                    </a:cubicBezTo>
                    <a:lnTo>
                      <a:pt x="5400" y="4418"/>
                    </a:lnTo>
                    <a:cubicBezTo>
                      <a:pt x="5068" y="4418"/>
                      <a:pt x="4800" y="4638"/>
                      <a:pt x="4800" y="4909"/>
                    </a:cubicBezTo>
                    <a:cubicBezTo>
                      <a:pt x="4800" y="5181"/>
                      <a:pt x="5068" y="5400"/>
                      <a:pt x="5400" y="5400"/>
                    </a:cubicBezTo>
                    <a:moveTo>
                      <a:pt x="12600" y="16200"/>
                    </a:moveTo>
                    <a:lnTo>
                      <a:pt x="5400" y="16200"/>
                    </a:lnTo>
                    <a:cubicBezTo>
                      <a:pt x="5068" y="16200"/>
                      <a:pt x="4800" y="16420"/>
                      <a:pt x="4800" y="16691"/>
                    </a:cubicBezTo>
                    <a:cubicBezTo>
                      <a:pt x="4800" y="16962"/>
                      <a:pt x="5068" y="17182"/>
                      <a:pt x="5400" y="17182"/>
                    </a:cubicBezTo>
                    <a:lnTo>
                      <a:pt x="12600" y="17182"/>
                    </a:lnTo>
                    <a:cubicBezTo>
                      <a:pt x="12932" y="17182"/>
                      <a:pt x="13200" y="16962"/>
                      <a:pt x="13200" y="16691"/>
                    </a:cubicBezTo>
                    <a:cubicBezTo>
                      <a:pt x="13200" y="16420"/>
                      <a:pt x="12932" y="16200"/>
                      <a:pt x="12600" y="1620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id="{4F7C8662-4055-139B-22E8-0AC9B8838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4621" y="5865210"/>
              <a:ext cx="960048" cy="226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1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接口文档模板</a:t>
              </a:r>
              <a:endParaRPr lang="en-US" altLang="ko-KR" sz="11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DD728A5-F70D-1BFB-9050-6C9F378905A1}"/>
              </a:ext>
            </a:extLst>
          </p:cNvPr>
          <p:cNvGrpSpPr/>
          <p:nvPr/>
        </p:nvGrpSpPr>
        <p:grpSpPr>
          <a:xfrm>
            <a:off x="3602636" y="3267935"/>
            <a:ext cx="1085788" cy="1085788"/>
            <a:chOff x="3602636" y="3460089"/>
            <a:chExt cx="1085788" cy="108578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5EAF528-D579-7FDB-5FC1-2EC0BD76BB21}"/>
                </a:ext>
              </a:extLst>
            </p:cNvPr>
            <p:cNvGrpSpPr/>
            <p:nvPr/>
          </p:nvGrpSpPr>
          <p:grpSpPr>
            <a:xfrm>
              <a:off x="3602636" y="3460089"/>
              <a:ext cx="1085788" cy="1085788"/>
              <a:chOff x="3602636" y="3460089"/>
              <a:chExt cx="1085788" cy="1085788"/>
            </a:xfrm>
          </p:grpSpPr>
          <p:sp>
            <p:nvSpPr>
              <p:cNvPr id="63" name="타원 33">
                <a:extLst>
                  <a:ext uri="{FF2B5EF4-FFF2-40B4-BE49-F238E27FC236}">
                    <a16:creationId xmlns:a16="http://schemas.microsoft.com/office/drawing/2014/main" id="{E0F29D36-A3B4-F2F1-4D6F-69BAA20FD9EB}"/>
                  </a:ext>
                </a:extLst>
              </p:cNvPr>
              <p:cNvSpPr/>
              <p:nvPr/>
            </p:nvSpPr>
            <p:spPr>
              <a:xfrm>
                <a:off x="3602636" y="3460089"/>
                <a:ext cx="1085788" cy="1085788"/>
              </a:xfrm>
              <a:prstGeom prst="ellipse">
                <a:avLst/>
              </a:prstGeom>
              <a:gradFill flip="none" rotWithShape="1"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>
                <a:outerShdw blurRad="88900" dist="63500" dir="5400000" sx="99000" sy="99000" algn="t" rotWithShape="0">
                  <a:prstClr val="black">
                    <a:alpha val="4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latin typeface="Fira Code" panose="020B0809050000020004" pitchFamily="49" charset="0"/>
                </a:endParaRPr>
              </a:p>
            </p:txBody>
          </p:sp>
          <p:pic>
            <p:nvPicPr>
              <p:cNvPr id="26" name="图片 25" descr="卡通人物&#10;&#10;AI 生成的内容可能不正确。">
                <a:extLst>
                  <a:ext uri="{FF2B5EF4-FFF2-40B4-BE49-F238E27FC236}">
                    <a16:creationId xmlns:a16="http://schemas.microsoft.com/office/drawing/2014/main" id="{82EF18B8-33ED-A87C-AA36-5C1E15BF9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263" b="21875"/>
              <a:stretch/>
            </p:blipFill>
            <p:spPr>
              <a:xfrm>
                <a:off x="3843078" y="3687097"/>
                <a:ext cx="604903" cy="464942"/>
              </a:xfrm>
              <a:prstGeom prst="rect">
                <a:avLst/>
              </a:prstGeom>
            </p:spPr>
          </p:pic>
        </p:grpSp>
        <p:sp>
          <p:nvSpPr>
            <p:cNvPr id="59" name="Rectangle 3">
              <a:extLst>
                <a:ext uri="{FF2B5EF4-FFF2-40B4-BE49-F238E27FC236}">
                  <a16:creationId xmlns:a16="http://schemas.microsoft.com/office/drawing/2014/main" id="{8546FBF5-F498-6742-919C-D8FDBEC7B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0989" y="4136027"/>
              <a:ext cx="849079" cy="247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zh-C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DeepSeek</a:t>
              </a:r>
              <a:endPara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4373DB0-B863-FE6B-12FB-968EB94E2103}"/>
              </a:ext>
            </a:extLst>
          </p:cNvPr>
          <p:cNvGrpSpPr/>
          <p:nvPr/>
        </p:nvGrpSpPr>
        <p:grpSpPr>
          <a:xfrm>
            <a:off x="9308585" y="3255565"/>
            <a:ext cx="1085788" cy="1085788"/>
            <a:chOff x="9301959" y="3429000"/>
            <a:chExt cx="1085788" cy="1085788"/>
          </a:xfrm>
        </p:grpSpPr>
        <p:sp>
          <p:nvSpPr>
            <p:cNvPr id="2" name="타원 33">
              <a:extLst>
                <a:ext uri="{FF2B5EF4-FFF2-40B4-BE49-F238E27FC236}">
                  <a16:creationId xmlns:a16="http://schemas.microsoft.com/office/drawing/2014/main" id="{6A730FC3-DEF8-E870-F16C-8D2240E6E25E}"/>
                </a:ext>
              </a:extLst>
            </p:cNvPr>
            <p:cNvSpPr/>
            <p:nvPr/>
          </p:nvSpPr>
          <p:spPr>
            <a:xfrm>
              <a:off x="9301959" y="3429000"/>
              <a:ext cx="1085788" cy="108578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Fira Code" panose="020B0809050000020004" pitchFamily="49" charset="0"/>
              </a:endParaRPr>
            </a:p>
          </p:txBody>
        </p:sp>
        <p:sp>
          <p:nvSpPr>
            <p:cNvPr id="4" name="Shape 2376">
              <a:extLst>
                <a:ext uri="{FF2B5EF4-FFF2-40B4-BE49-F238E27FC236}">
                  <a16:creationId xmlns:a16="http://schemas.microsoft.com/office/drawing/2014/main" id="{7A3D690E-F1D4-94B4-F227-DC1C9FCAA1F5}"/>
                </a:ext>
              </a:extLst>
            </p:cNvPr>
            <p:cNvSpPr/>
            <p:nvPr/>
          </p:nvSpPr>
          <p:spPr>
            <a:xfrm>
              <a:off x="9649267" y="3569706"/>
              <a:ext cx="391171" cy="47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836"/>
                  </a:moveTo>
                  <a:lnTo>
                    <a:pt x="10800" y="5967"/>
                  </a:lnTo>
                  <a:lnTo>
                    <a:pt x="13929" y="8836"/>
                  </a:lnTo>
                  <a:cubicBezTo>
                    <a:pt x="13929" y="8836"/>
                    <a:pt x="10800" y="8836"/>
                    <a:pt x="10800" y="8836"/>
                  </a:cubicBezTo>
                  <a:close/>
                  <a:moveTo>
                    <a:pt x="14400" y="19636"/>
                  </a:moveTo>
                  <a:cubicBezTo>
                    <a:pt x="14400" y="20179"/>
                    <a:pt x="13862" y="20618"/>
                    <a:pt x="13200" y="20618"/>
                  </a:cubicBezTo>
                  <a:lnTo>
                    <a:pt x="2400" y="20618"/>
                  </a:lnTo>
                  <a:cubicBezTo>
                    <a:pt x="1738" y="20618"/>
                    <a:pt x="1200" y="20179"/>
                    <a:pt x="1200" y="19636"/>
                  </a:cubicBezTo>
                  <a:lnTo>
                    <a:pt x="1200" y="6873"/>
                  </a:lnTo>
                  <a:cubicBezTo>
                    <a:pt x="1200" y="6331"/>
                    <a:pt x="1738" y="5891"/>
                    <a:pt x="2400" y="5891"/>
                  </a:cubicBezTo>
                  <a:lnTo>
                    <a:pt x="9600" y="5891"/>
                  </a:lnTo>
                  <a:lnTo>
                    <a:pt x="9600" y="8836"/>
                  </a:lnTo>
                  <a:cubicBezTo>
                    <a:pt x="9600" y="9378"/>
                    <a:pt x="10138" y="9818"/>
                    <a:pt x="10800" y="9818"/>
                  </a:cubicBezTo>
                  <a:lnTo>
                    <a:pt x="14400" y="9818"/>
                  </a:lnTo>
                  <a:cubicBezTo>
                    <a:pt x="14400" y="9818"/>
                    <a:pt x="14400" y="19636"/>
                    <a:pt x="14400" y="19636"/>
                  </a:cubicBezTo>
                  <a:close/>
                  <a:moveTo>
                    <a:pt x="2400" y="4909"/>
                  </a:moveTo>
                  <a:cubicBezTo>
                    <a:pt x="1075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3200" y="21600"/>
                  </a:lnTo>
                  <a:cubicBezTo>
                    <a:pt x="14525" y="21600"/>
                    <a:pt x="15600" y="20721"/>
                    <a:pt x="15600" y="19636"/>
                  </a:cubicBezTo>
                  <a:lnTo>
                    <a:pt x="15600" y="8836"/>
                  </a:lnTo>
                  <a:lnTo>
                    <a:pt x="11400" y="4909"/>
                  </a:lnTo>
                  <a:cubicBezTo>
                    <a:pt x="11400" y="4909"/>
                    <a:pt x="2400" y="4909"/>
                    <a:pt x="2400" y="4909"/>
                  </a:cubicBezTo>
                  <a:close/>
                  <a:moveTo>
                    <a:pt x="16800" y="3927"/>
                  </a:moveTo>
                  <a:lnTo>
                    <a:pt x="16800" y="1058"/>
                  </a:lnTo>
                  <a:lnTo>
                    <a:pt x="19929" y="3927"/>
                  </a:lnTo>
                  <a:cubicBezTo>
                    <a:pt x="19929" y="3927"/>
                    <a:pt x="16800" y="3927"/>
                    <a:pt x="16800" y="3927"/>
                  </a:cubicBezTo>
                  <a:close/>
                  <a:moveTo>
                    <a:pt x="17400" y="0"/>
                  </a:moveTo>
                  <a:lnTo>
                    <a:pt x="8400" y="0"/>
                  </a:lnTo>
                  <a:cubicBezTo>
                    <a:pt x="7075" y="0"/>
                    <a:pt x="6000" y="879"/>
                    <a:pt x="6000" y="1964"/>
                  </a:cubicBezTo>
                  <a:lnTo>
                    <a:pt x="6000" y="3436"/>
                  </a:lnTo>
                  <a:cubicBezTo>
                    <a:pt x="6000" y="3708"/>
                    <a:pt x="6268" y="3927"/>
                    <a:pt x="6600" y="3927"/>
                  </a:cubicBezTo>
                  <a:cubicBezTo>
                    <a:pt x="6932" y="3927"/>
                    <a:pt x="7200" y="3708"/>
                    <a:pt x="7200" y="3436"/>
                  </a:cubicBezTo>
                  <a:lnTo>
                    <a:pt x="7200" y="1964"/>
                  </a:lnTo>
                  <a:cubicBezTo>
                    <a:pt x="7200" y="1422"/>
                    <a:pt x="7738" y="982"/>
                    <a:pt x="8400" y="982"/>
                  </a:cubicBezTo>
                  <a:lnTo>
                    <a:pt x="15600" y="982"/>
                  </a:lnTo>
                  <a:lnTo>
                    <a:pt x="15600" y="3927"/>
                  </a:lnTo>
                  <a:cubicBezTo>
                    <a:pt x="15600" y="4469"/>
                    <a:pt x="16138" y="4909"/>
                    <a:pt x="16800" y="4909"/>
                  </a:cubicBezTo>
                  <a:lnTo>
                    <a:pt x="20400" y="4909"/>
                  </a:lnTo>
                  <a:lnTo>
                    <a:pt x="20400" y="14727"/>
                  </a:lnTo>
                  <a:cubicBezTo>
                    <a:pt x="20400" y="15269"/>
                    <a:pt x="19862" y="15709"/>
                    <a:pt x="19200" y="15709"/>
                  </a:cubicBezTo>
                  <a:lnTo>
                    <a:pt x="17400" y="15709"/>
                  </a:lnTo>
                  <a:cubicBezTo>
                    <a:pt x="17068" y="15709"/>
                    <a:pt x="16800" y="15929"/>
                    <a:pt x="16800" y="16200"/>
                  </a:cubicBezTo>
                  <a:cubicBezTo>
                    <a:pt x="16800" y="16472"/>
                    <a:pt x="17068" y="16691"/>
                    <a:pt x="17400" y="16691"/>
                  </a:cubicBezTo>
                  <a:lnTo>
                    <a:pt x="19200" y="16691"/>
                  </a:lnTo>
                  <a:cubicBezTo>
                    <a:pt x="20525" y="16691"/>
                    <a:pt x="21600" y="15812"/>
                    <a:pt x="21600" y="14727"/>
                  </a:cubicBezTo>
                  <a:lnTo>
                    <a:pt x="21600" y="3927"/>
                  </a:lnTo>
                  <a:cubicBezTo>
                    <a:pt x="21600" y="3927"/>
                    <a:pt x="17400" y="0"/>
                    <a:pt x="17400" y="0"/>
                  </a:cubicBezTo>
                  <a:close/>
                  <a:moveTo>
                    <a:pt x="3600" y="12273"/>
                  </a:moveTo>
                  <a:cubicBezTo>
                    <a:pt x="3600" y="12544"/>
                    <a:pt x="3868" y="12764"/>
                    <a:pt x="4200" y="12764"/>
                  </a:cubicBezTo>
                  <a:lnTo>
                    <a:pt x="11400" y="12764"/>
                  </a:lnTo>
                  <a:cubicBezTo>
                    <a:pt x="11732" y="12764"/>
                    <a:pt x="12000" y="12544"/>
                    <a:pt x="12000" y="12273"/>
                  </a:cubicBezTo>
                  <a:cubicBezTo>
                    <a:pt x="12000" y="12002"/>
                    <a:pt x="11732" y="11782"/>
                    <a:pt x="11400" y="11782"/>
                  </a:cubicBezTo>
                  <a:lnTo>
                    <a:pt x="4200" y="11782"/>
                  </a:lnTo>
                  <a:cubicBezTo>
                    <a:pt x="3868" y="11782"/>
                    <a:pt x="3600" y="12002"/>
                    <a:pt x="3600" y="12273"/>
                  </a:cubicBezTo>
                  <a:moveTo>
                    <a:pt x="4200" y="9818"/>
                  </a:moveTo>
                  <a:lnTo>
                    <a:pt x="6600" y="9818"/>
                  </a:lnTo>
                  <a:cubicBezTo>
                    <a:pt x="6932" y="9818"/>
                    <a:pt x="7200" y="9599"/>
                    <a:pt x="7200" y="9327"/>
                  </a:cubicBezTo>
                  <a:cubicBezTo>
                    <a:pt x="7200" y="9056"/>
                    <a:pt x="6932" y="8836"/>
                    <a:pt x="66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9000" y="17673"/>
                  </a:moveTo>
                  <a:lnTo>
                    <a:pt x="4200" y="17673"/>
                  </a:lnTo>
                  <a:cubicBezTo>
                    <a:pt x="3868" y="17673"/>
                    <a:pt x="3600" y="17893"/>
                    <a:pt x="3600" y="18164"/>
                  </a:cubicBezTo>
                  <a:cubicBezTo>
                    <a:pt x="3600" y="18435"/>
                    <a:pt x="3868" y="18655"/>
                    <a:pt x="4200" y="18655"/>
                  </a:cubicBezTo>
                  <a:lnTo>
                    <a:pt x="9000" y="18655"/>
                  </a:lnTo>
                  <a:cubicBezTo>
                    <a:pt x="9332" y="18655"/>
                    <a:pt x="9600" y="18435"/>
                    <a:pt x="9600" y="18164"/>
                  </a:cubicBezTo>
                  <a:cubicBezTo>
                    <a:pt x="9600" y="17893"/>
                    <a:pt x="9332" y="17673"/>
                    <a:pt x="9000" y="17673"/>
                  </a:cubicBezTo>
                  <a:moveTo>
                    <a:pt x="11400" y="14727"/>
                  </a:moveTo>
                  <a:lnTo>
                    <a:pt x="4200" y="14727"/>
                  </a:lnTo>
                  <a:cubicBezTo>
                    <a:pt x="3868" y="14727"/>
                    <a:pt x="3600" y="14947"/>
                    <a:pt x="3600" y="15218"/>
                  </a:cubicBezTo>
                  <a:cubicBezTo>
                    <a:pt x="3600" y="15490"/>
                    <a:pt x="3868" y="15709"/>
                    <a:pt x="4200" y="15709"/>
                  </a:cubicBezTo>
                  <a:lnTo>
                    <a:pt x="11400" y="15709"/>
                  </a:lnTo>
                  <a:cubicBezTo>
                    <a:pt x="11732" y="15709"/>
                    <a:pt x="12000" y="15490"/>
                    <a:pt x="12000" y="15218"/>
                  </a:cubicBezTo>
                  <a:cubicBezTo>
                    <a:pt x="12000" y="14947"/>
                    <a:pt x="11732" y="14727"/>
                    <a:pt x="11400" y="14727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chemeClr val="bg1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1D041E68-1B14-074B-371F-68E5EA9D98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33564" y="4097273"/>
              <a:ext cx="849079" cy="247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接口文档</a:t>
              </a:r>
              <a:endPara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cxnSp>
        <p:nvCxnSpPr>
          <p:cNvPr id="66" name="직선 연결선 15">
            <a:extLst>
              <a:ext uri="{FF2B5EF4-FFF2-40B4-BE49-F238E27FC236}">
                <a16:creationId xmlns:a16="http://schemas.microsoft.com/office/drawing/2014/main" id="{D6D71A90-5287-6B3A-5522-2C9586754969}"/>
              </a:ext>
            </a:extLst>
          </p:cNvPr>
          <p:cNvCxnSpPr>
            <a:cxnSpLocks/>
            <a:stCxn id="2" idx="2"/>
            <a:endCxn id="108" idx="6"/>
          </p:cNvCxnSpPr>
          <p:nvPr/>
        </p:nvCxnSpPr>
        <p:spPr>
          <a:xfrm flipH="1">
            <a:off x="7259147" y="3798459"/>
            <a:ext cx="2049438" cy="12370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10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29319-1141-5A3C-946A-60F650AAB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FA5521-789A-8461-2F09-4F1834D342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0600" y="1662411"/>
            <a:ext cx="4174850" cy="2331739"/>
          </a:xfrm>
        </p:spPr>
        <p:txBody>
          <a:bodyPr/>
          <a:lstStyle/>
          <a:p>
            <a:r>
              <a:rPr lang="zh-CN" altLang="en-US" dirty="0"/>
              <a:t>准备工作</a:t>
            </a:r>
            <a:endParaRPr lang="en-US" altLang="zh-CN" dirty="0"/>
          </a:p>
          <a:p>
            <a:r>
              <a:rPr lang="zh-CN" altLang="en-US" dirty="0"/>
              <a:t>项目设计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项目开发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项目上线</a:t>
            </a:r>
          </a:p>
        </p:txBody>
      </p:sp>
    </p:spTree>
    <p:extLst>
      <p:ext uri="{BB962C8B-B14F-4D97-AF65-F5344CB8AC3E}">
        <p14:creationId xmlns:p14="http://schemas.microsoft.com/office/powerpoint/2010/main" val="313832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82486-8F35-BD3A-7B5E-D344C8DBF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B8B316-C822-FFA0-5AD8-68BDEDA536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项目开发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ED8F9-5D90-A448-823F-C1568B521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服务端开发</a:t>
            </a:r>
            <a:endParaRPr lang="en-US" altLang="zh-CN" dirty="0"/>
          </a:p>
          <a:p>
            <a:r>
              <a:rPr lang="zh-CN" altLang="en-US" dirty="0"/>
              <a:t>前端开发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1BF191-28E6-D6BD-23B8-F61FAD741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B1C16A-93F7-8C03-8A74-C7A3684D8C61}"/>
              </a:ext>
            </a:extLst>
          </p:cNvPr>
          <p:cNvSpPr txBox="1"/>
          <p:nvPr/>
        </p:nvSpPr>
        <p:spPr>
          <a:xfrm>
            <a:off x="7858541" y="300227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(SpringBoot+MyBatis)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5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163718-15FB-AD85-B2B5-4E0CE3525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登录</a:t>
            </a:r>
            <a:r>
              <a:rPr lang="en-US" altLang="zh-CN" dirty="0"/>
              <a:t>Sealos</a:t>
            </a:r>
            <a:r>
              <a:rPr lang="zh-CN" altLang="en-US" dirty="0"/>
              <a:t>，然后在</a:t>
            </a:r>
            <a:r>
              <a:rPr lang="en-US" altLang="zh-CN" dirty="0"/>
              <a:t>Devbox</a:t>
            </a:r>
            <a:r>
              <a:rPr lang="zh-CN" altLang="en-US" dirty="0"/>
              <a:t>中创建一个</a:t>
            </a:r>
            <a:r>
              <a:rPr lang="en-US" altLang="zh-CN" dirty="0"/>
              <a:t>SpringBoot</a:t>
            </a:r>
            <a:r>
              <a:rPr lang="zh-CN" altLang="en-US" dirty="0"/>
              <a:t>项目，并使用</a:t>
            </a:r>
            <a:r>
              <a:rPr lang="en-US" altLang="zh-CN" dirty="0"/>
              <a:t>Cursor</a:t>
            </a:r>
            <a:r>
              <a:rPr lang="zh-CN" altLang="en-US" dirty="0"/>
              <a:t>开发工具打开该项目进行开发。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D75C999-8C83-6BF7-5577-E4831FC5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服务端开发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655709-CA07-FCE2-98DB-F5EBDC17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" y="1490292"/>
            <a:ext cx="9667461" cy="5262849"/>
          </a:xfrm>
          <a:prstGeom prst="rect">
            <a:avLst/>
          </a:prstGeom>
        </p:spPr>
      </p:pic>
      <p:sp>
        <p:nvSpPr>
          <p:cNvPr id="7" name="!!直接连接符 7">
            <a:extLst>
              <a:ext uri="{FF2B5EF4-FFF2-40B4-BE49-F238E27FC236}">
                <a16:creationId xmlns:a16="http://schemas.microsoft.com/office/drawing/2014/main" id="{4D254010-E5BD-1EDF-D595-DE9C4F4C5CF4}"/>
              </a:ext>
            </a:extLst>
          </p:cNvPr>
          <p:cNvSpPr/>
          <p:nvPr/>
        </p:nvSpPr>
        <p:spPr>
          <a:xfrm>
            <a:off x="4121150" y="3058492"/>
            <a:ext cx="539750" cy="565978"/>
          </a:xfrm>
          <a:prstGeom prst="roundRect">
            <a:avLst>
              <a:gd name="adj" fmla="val 9301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3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A7814-403C-8CB1-4C10-FB608C4D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3B99062-CF45-B990-42E0-F028EA57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" y="1490292"/>
            <a:ext cx="9667461" cy="5260459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69AFF6-1B86-1812-5FC0-F8B27EA0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登录</a:t>
            </a:r>
            <a:r>
              <a:rPr lang="en-US" altLang="zh-CN" dirty="0"/>
              <a:t>Sealos</a:t>
            </a:r>
            <a:r>
              <a:rPr lang="zh-CN" altLang="en-US" dirty="0"/>
              <a:t>，然后在</a:t>
            </a:r>
            <a:r>
              <a:rPr lang="en-US" altLang="zh-CN" dirty="0"/>
              <a:t>Devbox</a:t>
            </a:r>
            <a:r>
              <a:rPr lang="zh-CN" altLang="en-US" dirty="0"/>
              <a:t>中创建一个</a:t>
            </a:r>
            <a:r>
              <a:rPr lang="en-US" altLang="zh-CN" dirty="0"/>
              <a:t>SpringBoot</a:t>
            </a:r>
            <a:r>
              <a:rPr lang="zh-CN" altLang="en-US" dirty="0"/>
              <a:t>项目，并使用</a:t>
            </a:r>
            <a:r>
              <a:rPr lang="en-US" altLang="zh-CN" dirty="0"/>
              <a:t>Cursor</a:t>
            </a:r>
            <a:r>
              <a:rPr lang="zh-CN" altLang="en-US" dirty="0"/>
              <a:t>开发工具打开该项目进行开发。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B043FC2-0421-12AA-4B88-073283B0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服务端开发</a:t>
            </a:r>
          </a:p>
        </p:txBody>
      </p:sp>
      <p:sp>
        <p:nvSpPr>
          <p:cNvPr id="7" name="!!直接连接符 7">
            <a:extLst>
              <a:ext uri="{FF2B5EF4-FFF2-40B4-BE49-F238E27FC236}">
                <a16:creationId xmlns:a16="http://schemas.microsoft.com/office/drawing/2014/main" id="{3175A7EB-2CD3-FA34-367D-C6AA576112AE}"/>
              </a:ext>
            </a:extLst>
          </p:cNvPr>
          <p:cNvSpPr/>
          <p:nvPr/>
        </p:nvSpPr>
        <p:spPr>
          <a:xfrm>
            <a:off x="7050431" y="5280026"/>
            <a:ext cx="667992" cy="493709"/>
          </a:xfrm>
          <a:prstGeom prst="roundRect">
            <a:avLst>
              <a:gd name="adj" fmla="val 9301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3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D0101-5404-CC1F-D873-663CFDD84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BFE981F-FF53-8DD1-0498-C03593A5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52137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参照接口文档，基于</a:t>
            </a:r>
            <a:r>
              <a:rPr lang="en-US" altLang="zh-CN" dirty="0"/>
              <a:t>Cursor</a:t>
            </a:r>
            <a:r>
              <a:rPr lang="zh-CN" altLang="en-US" dirty="0"/>
              <a:t>来开发服务端的功能接口。主要包括如下接口：</a:t>
            </a:r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6D59FEC-910B-EEC8-7C6F-22C4708C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服务端开发</a:t>
            </a:r>
          </a:p>
        </p:txBody>
      </p:sp>
      <p:sp>
        <p:nvSpPr>
          <p:cNvPr id="3" name="!!椭圆 8">
            <a:extLst>
              <a:ext uri="{FF2B5EF4-FFF2-40B4-BE49-F238E27FC236}">
                <a16:creationId xmlns:a16="http://schemas.microsoft.com/office/drawing/2014/main" id="{C13EC892-958E-1FC9-D85C-DB1147DFD3C1}"/>
              </a:ext>
            </a:extLst>
          </p:cNvPr>
          <p:cNvSpPr/>
          <p:nvPr/>
        </p:nvSpPr>
        <p:spPr>
          <a:xfrm>
            <a:off x="1204123" y="2280596"/>
            <a:ext cx="1598714" cy="160367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部门管理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!!椭圆 8">
            <a:extLst>
              <a:ext uri="{FF2B5EF4-FFF2-40B4-BE49-F238E27FC236}">
                <a16:creationId xmlns:a16="http://schemas.microsoft.com/office/drawing/2014/main" id="{BE678CD2-0123-18FB-51BD-2ECBD97C5E20}"/>
              </a:ext>
            </a:extLst>
          </p:cNvPr>
          <p:cNvSpPr/>
          <p:nvPr/>
        </p:nvSpPr>
        <p:spPr>
          <a:xfrm>
            <a:off x="3887689" y="2280595"/>
            <a:ext cx="1598714" cy="160367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员工管理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!!椭圆 8">
            <a:extLst>
              <a:ext uri="{FF2B5EF4-FFF2-40B4-BE49-F238E27FC236}">
                <a16:creationId xmlns:a16="http://schemas.microsoft.com/office/drawing/2014/main" id="{D496450F-61F4-1650-136E-C2815E8AA5E5}"/>
              </a:ext>
            </a:extLst>
          </p:cNvPr>
          <p:cNvSpPr/>
          <p:nvPr/>
        </p:nvSpPr>
        <p:spPr>
          <a:xfrm>
            <a:off x="6571255" y="2280594"/>
            <a:ext cx="1598714" cy="160367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文件上传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!!椭圆 8">
            <a:extLst>
              <a:ext uri="{FF2B5EF4-FFF2-40B4-BE49-F238E27FC236}">
                <a16:creationId xmlns:a16="http://schemas.microsoft.com/office/drawing/2014/main" id="{04106885-0134-0935-F194-E11A6DDD7C7B}"/>
              </a:ext>
            </a:extLst>
          </p:cNvPr>
          <p:cNvSpPr/>
          <p:nvPr/>
        </p:nvSpPr>
        <p:spPr>
          <a:xfrm>
            <a:off x="9254821" y="2280593"/>
            <a:ext cx="1598714" cy="160367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登录认证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61C438-8232-2885-9898-745827947867}"/>
              </a:ext>
            </a:extLst>
          </p:cNvPr>
          <p:cNvSpPr txBox="1"/>
          <p:nvPr/>
        </p:nvSpPr>
        <p:spPr>
          <a:xfrm>
            <a:off x="6685722" y="4837043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文件系统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A2615F-D53E-27D3-72BF-5B38BA92B84E}"/>
              </a:ext>
            </a:extLst>
          </p:cNvPr>
          <p:cNvSpPr txBox="1"/>
          <p:nvPr/>
        </p:nvSpPr>
        <p:spPr>
          <a:xfrm>
            <a:off x="6685721" y="5181599"/>
            <a:ext cx="214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云服务，如：阿里云</a:t>
            </a:r>
            <a:r>
              <a:rPr lang="en-US" altLang="zh-CN" sz="1200" dirty="0"/>
              <a:t>OSS</a:t>
            </a:r>
            <a:r>
              <a:rPr lang="zh-CN" altLang="en-US" sz="1200" dirty="0"/>
              <a:t>等</a:t>
            </a:r>
            <a:endParaRPr lang="en-US" altLang="zh-CN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F5C493-B5E9-2268-2FFC-532E845F8E58}"/>
              </a:ext>
            </a:extLst>
          </p:cNvPr>
          <p:cNvSpPr txBox="1"/>
          <p:nvPr/>
        </p:nvSpPr>
        <p:spPr>
          <a:xfrm>
            <a:off x="6685721" y="5526155"/>
            <a:ext cx="1970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Sealos</a:t>
            </a:r>
            <a:r>
              <a:rPr lang="zh-CN" altLang="en-US" sz="1200" dirty="0"/>
              <a:t>的对象存储服务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5456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3EC95-648B-2A29-4747-C86E10C4A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638C6E-0F23-B7F8-195A-083FE15690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项目开发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6F8F8-1890-51CF-B9A9-3447C0DB7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服务端开发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前端开发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53E8B0-1604-BCAF-520F-A75EFD5AA9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2EB4BD-94FF-C95D-DB2B-FE42CB75E9BB}"/>
              </a:ext>
            </a:extLst>
          </p:cNvPr>
          <p:cNvSpPr txBox="1"/>
          <p:nvPr/>
        </p:nvSpPr>
        <p:spPr>
          <a:xfrm>
            <a:off x="7686262" y="3538988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(Vue3+ElementPlus)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900C-262C-ED07-A52F-50E2D6FFB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286DD8-4716-8CE6-F479-7F4DF2D48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登录</a:t>
            </a:r>
            <a:r>
              <a:rPr lang="en-US" altLang="zh-CN" dirty="0"/>
              <a:t>Sealos</a:t>
            </a:r>
            <a:r>
              <a:rPr lang="zh-CN" altLang="en-US" dirty="0"/>
              <a:t>，然后在</a:t>
            </a:r>
            <a:r>
              <a:rPr lang="en-US" altLang="zh-CN" dirty="0"/>
              <a:t>Devbox</a:t>
            </a:r>
            <a:r>
              <a:rPr lang="zh-CN" altLang="en-US" dirty="0"/>
              <a:t>中创建一个</a:t>
            </a:r>
            <a:r>
              <a:rPr lang="en-US" altLang="zh-CN" dirty="0"/>
              <a:t>Vue</a:t>
            </a:r>
            <a:r>
              <a:rPr lang="zh-CN" altLang="en-US" dirty="0"/>
              <a:t>项目，并使用</a:t>
            </a:r>
            <a:r>
              <a:rPr lang="en-US" altLang="zh-CN" dirty="0"/>
              <a:t>Cursor</a:t>
            </a:r>
            <a:r>
              <a:rPr lang="zh-CN" altLang="en-US" dirty="0"/>
              <a:t>开发工具打开该项目进行开发。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A5FEF6B-7C14-6DCE-3BF3-81A5B531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前端开发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FED166-2CCB-D0A4-1B8B-293BFD4B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" y="1490292"/>
            <a:ext cx="9667461" cy="5262849"/>
          </a:xfrm>
          <a:prstGeom prst="rect">
            <a:avLst/>
          </a:prstGeom>
        </p:spPr>
      </p:pic>
      <p:sp>
        <p:nvSpPr>
          <p:cNvPr id="7" name="!!直接连接符 7">
            <a:extLst>
              <a:ext uri="{FF2B5EF4-FFF2-40B4-BE49-F238E27FC236}">
                <a16:creationId xmlns:a16="http://schemas.microsoft.com/office/drawing/2014/main" id="{183715F3-ECCC-A63B-551E-0B76A6C1CBF4}"/>
              </a:ext>
            </a:extLst>
          </p:cNvPr>
          <p:cNvSpPr/>
          <p:nvPr/>
        </p:nvSpPr>
        <p:spPr>
          <a:xfrm>
            <a:off x="4121150" y="3058492"/>
            <a:ext cx="539750" cy="565978"/>
          </a:xfrm>
          <a:prstGeom prst="roundRect">
            <a:avLst>
              <a:gd name="adj" fmla="val 9301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21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8656-6AAE-4B7D-10F0-4A1FEA4E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FAB71C5-BCB6-37B4-9F39-E2F2C1B8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" y="1490293"/>
            <a:ext cx="9667461" cy="5281754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66281-5253-6898-048A-0EE1E2EAC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登录</a:t>
            </a:r>
            <a:r>
              <a:rPr lang="en-US" altLang="zh-CN" dirty="0"/>
              <a:t>Sealos</a:t>
            </a:r>
            <a:r>
              <a:rPr lang="zh-CN" altLang="en-US" dirty="0"/>
              <a:t>，然后在</a:t>
            </a:r>
            <a:r>
              <a:rPr lang="en-US" altLang="zh-CN" dirty="0"/>
              <a:t>Devbox</a:t>
            </a:r>
            <a:r>
              <a:rPr lang="zh-CN" altLang="en-US" dirty="0"/>
              <a:t>中创建一个</a:t>
            </a:r>
            <a:r>
              <a:rPr lang="en-US" altLang="zh-CN" dirty="0"/>
              <a:t>Vue</a:t>
            </a:r>
            <a:r>
              <a:rPr lang="zh-CN" altLang="en-US" dirty="0"/>
              <a:t>项目，并使用</a:t>
            </a:r>
            <a:r>
              <a:rPr lang="en-US" altLang="zh-CN" dirty="0"/>
              <a:t>Cursor</a:t>
            </a:r>
            <a:r>
              <a:rPr lang="zh-CN" altLang="en-US" dirty="0"/>
              <a:t>开发工具打开该项目进行开发。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0C5FF83-EEE1-4538-70C2-5682CB5A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前端开发</a:t>
            </a:r>
          </a:p>
        </p:txBody>
      </p:sp>
      <p:sp>
        <p:nvSpPr>
          <p:cNvPr id="7" name="!!直接连接符 7">
            <a:extLst>
              <a:ext uri="{FF2B5EF4-FFF2-40B4-BE49-F238E27FC236}">
                <a16:creationId xmlns:a16="http://schemas.microsoft.com/office/drawing/2014/main" id="{1A80D4B1-3B4A-2E9B-10F5-C7FE04C42C4E}"/>
              </a:ext>
            </a:extLst>
          </p:cNvPr>
          <p:cNvSpPr/>
          <p:nvPr/>
        </p:nvSpPr>
        <p:spPr>
          <a:xfrm>
            <a:off x="4979458" y="4781619"/>
            <a:ext cx="662517" cy="492055"/>
          </a:xfrm>
          <a:prstGeom prst="roundRect">
            <a:avLst>
              <a:gd name="adj" fmla="val 9301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C254F-18C8-FED2-6D5A-E8467023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的发展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9399D-A27A-3050-C12C-CD49179B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38" y="1669713"/>
            <a:ext cx="28575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853DBE-E54F-028E-C2A8-80509D5D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8" y="4445338"/>
            <a:ext cx="3208639" cy="8486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FD2E5D-5D17-95EC-F5AD-980D2793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804" y="1534114"/>
            <a:ext cx="3208640" cy="10391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F3830-2028-739A-BF50-02D6076B5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664" y="4536699"/>
            <a:ext cx="3914693" cy="113972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F613C0F-BADE-E068-483F-C3F0E2738CC2}"/>
              </a:ext>
            </a:extLst>
          </p:cNvPr>
          <p:cNvGrpSpPr/>
          <p:nvPr/>
        </p:nvGrpSpPr>
        <p:grpSpPr>
          <a:xfrm>
            <a:off x="3858638" y="2879394"/>
            <a:ext cx="4597400" cy="1099212"/>
            <a:chOff x="1123950" y="2027711"/>
            <a:chExt cx="4597400" cy="1099212"/>
          </a:xfrm>
        </p:grpSpPr>
        <p:pic>
          <p:nvPicPr>
            <p:cNvPr id="11" name="图片 10" descr="徽标&#10;&#10;AI 生成的内容可能不正确。">
              <a:extLst>
                <a:ext uri="{FF2B5EF4-FFF2-40B4-BE49-F238E27FC236}">
                  <a16:creationId xmlns:a16="http://schemas.microsoft.com/office/drawing/2014/main" id="{E77583BF-C5ED-D5F5-7C79-9231C703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6" t="34369" r="63946" b="33352"/>
            <a:stretch/>
          </p:blipFill>
          <p:spPr>
            <a:xfrm>
              <a:off x="1123950" y="2027711"/>
              <a:ext cx="1323919" cy="1099212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7665A95-B83A-9267-4D14-0EDAEA4C31B7}"/>
                </a:ext>
              </a:extLst>
            </p:cNvPr>
            <p:cNvSpPr txBox="1"/>
            <p:nvPr/>
          </p:nvSpPr>
          <p:spPr>
            <a:xfrm>
              <a:off x="2447869" y="2138008"/>
              <a:ext cx="32734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 err="1">
                  <a:solidFill>
                    <a:srgbClr val="4E72FC"/>
                  </a:solidFill>
                  <a:latin typeface="Trebuchet MS" panose="020B0603020202020204" pitchFamily="34" charset="0"/>
                </a:rPr>
                <a:t>Deepseek</a:t>
              </a:r>
              <a:endParaRPr lang="zh-CN" altLang="en-US" sz="5400" b="1" dirty="0">
                <a:solidFill>
                  <a:srgbClr val="4E72FC"/>
                </a:solidFill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98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4B1C-356E-42BC-BF42-5FA611D8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0165B9-9800-7FF4-CDAA-D5CF5CF4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52137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参照页面原型、需求文档以及接口文档，基于</a:t>
            </a:r>
            <a:r>
              <a:rPr lang="en-US" altLang="zh-CN" dirty="0"/>
              <a:t>Cursor</a:t>
            </a:r>
            <a:r>
              <a:rPr lang="zh-CN" altLang="en-US" dirty="0"/>
              <a:t>来开发前端页面。主要包括如下功能：</a:t>
            </a:r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5C77E12-70AA-C988-3F05-9B1E2C4A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前端开发</a:t>
            </a:r>
          </a:p>
        </p:txBody>
      </p:sp>
      <p:sp>
        <p:nvSpPr>
          <p:cNvPr id="3" name="!!椭圆 8">
            <a:extLst>
              <a:ext uri="{FF2B5EF4-FFF2-40B4-BE49-F238E27FC236}">
                <a16:creationId xmlns:a16="http://schemas.microsoft.com/office/drawing/2014/main" id="{DDC3F111-EDBA-4CAB-6833-3B3D3D0B6203}"/>
              </a:ext>
            </a:extLst>
          </p:cNvPr>
          <p:cNvSpPr/>
          <p:nvPr/>
        </p:nvSpPr>
        <p:spPr>
          <a:xfrm>
            <a:off x="1204123" y="2280596"/>
            <a:ext cx="1598714" cy="160367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页面整体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布局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!!椭圆 8">
            <a:extLst>
              <a:ext uri="{FF2B5EF4-FFF2-40B4-BE49-F238E27FC236}">
                <a16:creationId xmlns:a16="http://schemas.microsoft.com/office/drawing/2014/main" id="{78EE9B9A-8E5C-DAAA-1D05-B96A05DBCF7D}"/>
              </a:ext>
            </a:extLst>
          </p:cNvPr>
          <p:cNvSpPr/>
          <p:nvPr/>
        </p:nvSpPr>
        <p:spPr>
          <a:xfrm>
            <a:off x="3887689" y="2280595"/>
            <a:ext cx="1598714" cy="160367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部门管理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!!椭圆 8">
            <a:extLst>
              <a:ext uri="{FF2B5EF4-FFF2-40B4-BE49-F238E27FC236}">
                <a16:creationId xmlns:a16="http://schemas.microsoft.com/office/drawing/2014/main" id="{C6D24C3A-94DE-1F67-D555-D8EB89716065}"/>
              </a:ext>
            </a:extLst>
          </p:cNvPr>
          <p:cNvSpPr/>
          <p:nvPr/>
        </p:nvSpPr>
        <p:spPr>
          <a:xfrm>
            <a:off x="6571255" y="2280594"/>
            <a:ext cx="1598714" cy="160367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员工管理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!!椭圆 8">
            <a:extLst>
              <a:ext uri="{FF2B5EF4-FFF2-40B4-BE49-F238E27FC236}">
                <a16:creationId xmlns:a16="http://schemas.microsoft.com/office/drawing/2014/main" id="{38CB5479-6773-6D2F-D434-DFC1C06B70BE}"/>
              </a:ext>
            </a:extLst>
          </p:cNvPr>
          <p:cNvSpPr/>
          <p:nvPr/>
        </p:nvSpPr>
        <p:spPr>
          <a:xfrm>
            <a:off x="9254821" y="2280593"/>
            <a:ext cx="1598714" cy="160367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登录认证</a:t>
            </a:r>
            <a:endParaRPr lang="en-US" altLang="zh-CN" sz="16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5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00E1F-2CC2-043E-619D-92D4CA26A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87D1DD6-7D3E-340C-35FA-32D0BABD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0600" y="1662411"/>
            <a:ext cx="4174850" cy="2331739"/>
          </a:xfrm>
        </p:spPr>
        <p:txBody>
          <a:bodyPr/>
          <a:lstStyle/>
          <a:p>
            <a:r>
              <a:rPr lang="zh-CN" altLang="en-US" dirty="0"/>
              <a:t>准备工作</a:t>
            </a:r>
            <a:endParaRPr lang="en-US" altLang="zh-CN" dirty="0"/>
          </a:p>
          <a:p>
            <a:r>
              <a:rPr lang="zh-CN" altLang="en-US" dirty="0"/>
              <a:t>项目设计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项目开发</a:t>
            </a:r>
            <a:endParaRPr lang="en-US" altLang="zh-CN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项目上线</a:t>
            </a:r>
          </a:p>
        </p:txBody>
      </p:sp>
    </p:spTree>
    <p:extLst>
      <p:ext uri="{BB962C8B-B14F-4D97-AF65-F5344CB8AC3E}">
        <p14:creationId xmlns:p14="http://schemas.microsoft.com/office/powerpoint/2010/main" val="35954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A820-ED47-E4B0-280A-DE74B28E5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9F1907-8F35-EC4E-B62A-BF8A7ECBD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4164" y="2469081"/>
            <a:ext cx="4395085" cy="901700"/>
          </a:xfrm>
        </p:spPr>
        <p:txBody>
          <a:bodyPr/>
          <a:lstStyle/>
          <a:p>
            <a:r>
              <a:rPr lang="zh-CN" altLang="en-US" dirty="0"/>
              <a:t>项目上线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156CA0-25F2-13F8-0CEE-6E0AB8A1D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93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011E43-956D-1ED5-7D77-DF64672F7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932529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/>
              <a:t>编写项目的</a:t>
            </a:r>
            <a:r>
              <a:rPr lang="en-US" altLang="zh-CN" dirty="0"/>
              <a:t>entrypoint.sh</a:t>
            </a:r>
            <a:r>
              <a:rPr lang="zh-CN" altLang="en-US" dirty="0"/>
              <a:t>，该脚本用于启动项目。</a:t>
            </a:r>
            <a:endParaRPr lang="en-US" altLang="zh-CN" dirty="0"/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 err="1"/>
              <a:t>devbox</a:t>
            </a:r>
            <a:r>
              <a:rPr lang="zh-CN" altLang="en-US" dirty="0"/>
              <a:t>中发版项目。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E6C57B-C347-3DF5-FC2B-0FBA897B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项目发版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5D0B39-BC34-2487-AB64-818CB281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67" y="1837166"/>
            <a:ext cx="9423124" cy="4953815"/>
          </a:xfrm>
          <a:prstGeom prst="rect">
            <a:avLst/>
          </a:prstGeom>
        </p:spPr>
      </p:pic>
      <p:cxnSp>
        <p:nvCxnSpPr>
          <p:cNvPr id="8" name="!!直接连接符 7">
            <a:extLst>
              <a:ext uri="{FF2B5EF4-FFF2-40B4-BE49-F238E27FC236}">
                <a16:creationId xmlns:a16="http://schemas.microsoft.com/office/drawing/2014/main" id="{18C81909-7638-F7B0-C1AB-6B1E07B547F9}"/>
              </a:ext>
            </a:extLst>
          </p:cNvPr>
          <p:cNvCxnSpPr>
            <a:cxnSpLocks/>
          </p:cNvCxnSpPr>
          <p:nvPr/>
        </p:nvCxnSpPr>
        <p:spPr>
          <a:xfrm>
            <a:off x="9690375" y="3224500"/>
            <a:ext cx="54792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80386A2-9745-0A37-8A4B-7F02BBA78CFA}"/>
              </a:ext>
            </a:extLst>
          </p:cNvPr>
          <p:cNvSpPr/>
          <p:nvPr/>
        </p:nvSpPr>
        <p:spPr>
          <a:xfrm>
            <a:off x="887067" y="1844231"/>
            <a:ext cx="9423124" cy="4946749"/>
          </a:xfrm>
          <a:prstGeom prst="rect">
            <a:avLst/>
          </a:prstGeom>
          <a:solidFill>
            <a:srgbClr val="1B1E1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06EB6C-466B-ADFD-B613-FA24DF54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9" t="662" r="814" b="759"/>
          <a:stretch/>
        </p:blipFill>
        <p:spPr>
          <a:xfrm>
            <a:off x="4108634" y="2922188"/>
            <a:ext cx="3268509" cy="2942240"/>
          </a:xfrm>
          <a:prstGeom prst="roundRect">
            <a:avLst>
              <a:gd name="adj" fmla="val 1880"/>
            </a:avLst>
          </a:prstGeom>
        </p:spPr>
      </p:pic>
    </p:spTree>
    <p:extLst>
      <p:ext uri="{BB962C8B-B14F-4D97-AF65-F5344CB8AC3E}">
        <p14:creationId xmlns:p14="http://schemas.microsoft.com/office/powerpoint/2010/main" val="35198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4057-4ED1-20A7-55D6-26ED54A5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D6B71C-1C01-B85B-FC7D-2D0FCFF2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项目上线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0CCF15-858A-BA77-351C-81E9E0C9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34280"/>
            <a:ext cx="10483850" cy="5735983"/>
          </a:xfrm>
          <a:prstGeom prst="rect">
            <a:avLst/>
          </a:prstGeom>
        </p:spPr>
      </p:pic>
      <p:sp>
        <p:nvSpPr>
          <p:cNvPr id="9" name="!!直接连接符 7">
            <a:extLst>
              <a:ext uri="{FF2B5EF4-FFF2-40B4-BE49-F238E27FC236}">
                <a16:creationId xmlns:a16="http://schemas.microsoft.com/office/drawing/2014/main" id="{D1CD5F46-0B2E-472E-6EC3-DCDE165B1764}"/>
              </a:ext>
            </a:extLst>
          </p:cNvPr>
          <p:cNvSpPr/>
          <p:nvPr/>
        </p:nvSpPr>
        <p:spPr>
          <a:xfrm>
            <a:off x="9912350" y="4330700"/>
            <a:ext cx="539750" cy="26670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86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B12F-414A-66AB-E40C-800EC35C5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4B0D7B-7CE1-B9A8-97F8-0E6E272C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34280"/>
            <a:ext cx="10483850" cy="5716974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AE2EB98-3417-4CF8-BD68-6A1761BE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项目上线</a:t>
            </a:r>
          </a:p>
        </p:txBody>
      </p:sp>
      <p:sp>
        <p:nvSpPr>
          <p:cNvPr id="9" name="!!直接连接符 7">
            <a:extLst>
              <a:ext uri="{FF2B5EF4-FFF2-40B4-BE49-F238E27FC236}">
                <a16:creationId xmlns:a16="http://schemas.microsoft.com/office/drawing/2014/main" id="{DDF34BCE-7D91-9D29-5A2C-DB93150F1C7B}"/>
              </a:ext>
            </a:extLst>
          </p:cNvPr>
          <p:cNvSpPr/>
          <p:nvPr/>
        </p:nvSpPr>
        <p:spPr>
          <a:xfrm>
            <a:off x="9983685" y="1237304"/>
            <a:ext cx="891837" cy="26670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93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E4C9E-BA14-50E1-F063-AF3260DA1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B937C8-9AE0-5481-2A06-6413C468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34280"/>
            <a:ext cx="10483850" cy="571138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FD2B1D6-4CE1-1E68-6788-F1C11AD2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项目上线</a:t>
            </a:r>
          </a:p>
        </p:txBody>
      </p:sp>
      <p:cxnSp>
        <p:nvCxnSpPr>
          <p:cNvPr id="12" name="!!直接连接符 7">
            <a:extLst>
              <a:ext uri="{FF2B5EF4-FFF2-40B4-BE49-F238E27FC236}">
                <a16:creationId xmlns:a16="http://schemas.microsoft.com/office/drawing/2014/main" id="{D8E1F86B-35F4-E5A2-9684-6C1AA6600B32}"/>
              </a:ext>
            </a:extLst>
          </p:cNvPr>
          <p:cNvCxnSpPr/>
          <p:nvPr/>
        </p:nvCxnSpPr>
        <p:spPr>
          <a:xfrm>
            <a:off x="3970116" y="3159889"/>
            <a:ext cx="6869575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90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DC033F-3A0A-61BD-73CF-1157F0CF1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6000" dirty="0"/>
              <a:t>完结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A3568F-01AA-B22E-4EBC-3DEDC61CB9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108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21E16E-DA36-4E70-3373-2ACC8C27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时代下的项目开发</a:t>
            </a:r>
          </a:p>
        </p:txBody>
      </p:sp>
      <p:sp>
        <p:nvSpPr>
          <p:cNvPr id="11" name="타원 33">
            <a:extLst>
              <a:ext uri="{FF2B5EF4-FFF2-40B4-BE49-F238E27FC236}">
                <a16:creationId xmlns:a16="http://schemas.microsoft.com/office/drawing/2014/main" id="{6703EBAB-7489-1663-D7AE-D11AD3DAE2D8}"/>
              </a:ext>
            </a:extLst>
          </p:cNvPr>
          <p:cNvSpPr/>
          <p:nvPr/>
        </p:nvSpPr>
        <p:spPr>
          <a:xfrm>
            <a:off x="774935" y="1638775"/>
            <a:ext cx="2352577" cy="2352577"/>
          </a:xfrm>
          <a:prstGeom prst="ellipse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 w="3175">
            <a:solidFill>
              <a:schemeClr val="bg1"/>
            </a:solidFill>
          </a:ln>
          <a:effectLst>
            <a:outerShdw blurRad="88900" dist="63500" dir="5400000" sx="99000" sy="99000" algn="t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Fira Code" panose="020B0809050000020004" pitchFamily="49" charset="0"/>
              </a:rPr>
              <a:t>设计</a:t>
            </a:r>
            <a:endParaRPr lang="ko-KR" altLang="en-US" sz="4400" b="1" dirty="0">
              <a:latin typeface="Fira Code" panose="020B0809050000020004" pitchFamily="49" charset="0"/>
            </a:endParaRPr>
          </a:p>
        </p:txBody>
      </p:sp>
      <p:sp>
        <p:nvSpPr>
          <p:cNvPr id="14" name="타원 33">
            <a:extLst>
              <a:ext uri="{FF2B5EF4-FFF2-40B4-BE49-F238E27FC236}">
                <a16:creationId xmlns:a16="http://schemas.microsoft.com/office/drawing/2014/main" id="{462B63CE-2EF0-C8D8-7521-673B5985A4EE}"/>
              </a:ext>
            </a:extLst>
          </p:cNvPr>
          <p:cNvSpPr/>
          <p:nvPr/>
        </p:nvSpPr>
        <p:spPr>
          <a:xfrm>
            <a:off x="4773655" y="1638774"/>
            <a:ext cx="2352577" cy="2352577"/>
          </a:xfrm>
          <a:prstGeom prst="ellipse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 w="3175">
            <a:solidFill>
              <a:schemeClr val="bg1"/>
            </a:solidFill>
          </a:ln>
          <a:effectLst>
            <a:outerShdw blurRad="88900" dist="63500" dir="5400000" sx="99000" sy="99000" algn="t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Fira Code" panose="020B0809050000020004" pitchFamily="49" charset="0"/>
              </a:rPr>
              <a:t>开发</a:t>
            </a:r>
            <a:endParaRPr lang="ko-KR" altLang="en-US" sz="4400" b="1" dirty="0">
              <a:latin typeface="Fira Code" panose="020B0809050000020004" pitchFamily="49" charset="0"/>
            </a:endParaRPr>
          </a:p>
        </p:txBody>
      </p:sp>
      <p:sp>
        <p:nvSpPr>
          <p:cNvPr id="17" name="타원 33">
            <a:extLst>
              <a:ext uri="{FF2B5EF4-FFF2-40B4-BE49-F238E27FC236}">
                <a16:creationId xmlns:a16="http://schemas.microsoft.com/office/drawing/2014/main" id="{24B71E25-560A-F407-F635-F612BFF94D7F}"/>
              </a:ext>
            </a:extLst>
          </p:cNvPr>
          <p:cNvSpPr/>
          <p:nvPr/>
        </p:nvSpPr>
        <p:spPr>
          <a:xfrm>
            <a:off x="8851888" y="1638774"/>
            <a:ext cx="2352577" cy="2352577"/>
          </a:xfrm>
          <a:prstGeom prst="ellipse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 w="3175">
            <a:solidFill>
              <a:schemeClr val="bg1"/>
            </a:solidFill>
          </a:ln>
          <a:effectLst>
            <a:outerShdw blurRad="88900" dist="63500" dir="5400000" sx="99000" sy="99000" algn="t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Fira Code" panose="020B0809050000020004" pitchFamily="49" charset="0"/>
              </a:rPr>
              <a:t>部署</a:t>
            </a:r>
            <a:endParaRPr lang="ko-KR" altLang="en-US" sz="4400" b="1" dirty="0">
              <a:latin typeface="Fira Code" panose="020B0809050000020004" pitchFamily="49" charset="0"/>
            </a:endParaRPr>
          </a:p>
        </p:txBody>
      </p:sp>
      <p:grpSp>
        <p:nvGrpSpPr>
          <p:cNvPr id="19" name="!!组合 18">
            <a:extLst>
              <a:ext uri="{FF2B5EF4-FFF2-40B4-BE49-F238E27FC236}">
                <a16:creationId xmlns:a16="http://schemas.microsoft.com/office/drawing/2014/main" id="{7F60E704-0215-3E0A-EE84-63246D87CFE4}"/>
              </a:ext>
            </a:extLst>
          </p:cNvPr>
          <p:cNvGrpSpPr/>
          <p:nvPr/>
        </p:nvGrpSpPr>
        <p:grpSpPr>
          <a:xfrm>
            <a:off x="4693150" y="4506863"/>
            <a:ext cx="1291333" cy="1059904"/>
            <a:chOff x="5389981" y="4536523"/>
            <a:chExt cx="2252025" cy="184842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85B6FF7-7F70-ED2F-3F41-D3EF9C33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1717" y="4536523"/>
              <a:ext cx="1348559" cy="1360465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CE19C32-2AD1-3F28-590D-4BD69227C1EF}"/>
                </a:ext>
              </a:extLst>
            </p:cNvPr>
            <p:cNvSpPr txBox="1"/>
            <p:nvPr/>
          </p:nvSpPr>
          <p:spPr>
            <a:xfrm>
              <a:off x="5389981" y="5776439"/>
              <a:ext cx="2252025" cy="608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Cursor</a:t>
              </a:r>
              <a:endParaRPr lang="zh-CN" altLang="en-US" sz="1000" b="1" dirty="0"/>
            </a:p>
          </p:txBody>
        </p:sp>
      </p:grpSp>
      <p:grpSp>
        <p:nvGrpSpPr>
          <p:cNvPr id="22" name="!!组合 21">
            <a:extLst>
              <a:ext uri="{FF2B5EF4-FFF2-40B4-BE49-F238E27FC236}">
                <a16:creationId xmlns:a16="http://schemas.microsoft.com/office/drawing/2014/main" id="{420111B7-D729-550D-6348-649E7B912B5B}"/>
              </a:ext>
            </a:extLst>
          </p:cNvPr>
          <p:cNvGrpSpPr/>
          <p:nvPr/>
        </p:nvGrpSpPr>
        <p:grpSpPr>
          <a:xfrm>
            <a:off x="1381698" y="4506863"/>
            <a:ext cx="1139050" cy="1273434"/>
            <a:chOff x="1073606" y="2027711"/>
            <a:chExt cx="994692" cy="1273434"/>
          </a:xfrm>
        </p:grpSpPr>
        <p:pic>
          <p:nvPicPr>
            <p:cNvPr id="23" name="图片 22" descr="徽标&#10;&#10;AI 生成的内容可能不正确。">
              <a:extLst>
                <a:ext uri="{FF2B5EF4-FFF2-40B4-BE49-F238E27FC236}">
                  <a16:creationId xmlns:a16="http://schemas.microsoft.com/office/drawing/2014/main" id="{5E6F7B00-90DD-BF6C-F29B-82DB6851F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6" t="34369" r="63946" b="33352"/>
            <a:stretch/>
          </p:blipFill>
          <p:spPr>
            <a:xfrm>
              <a:off x="1123951" y="2027711"/>
              <a:ext cx="894002" cy="742264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D390F38-6DAB-ED8C-F239-5AFF73009F0F}"/>
                </a:ext>
              </a:extLst>
            </p:cNvPr>
            <p:cNvSpPr txBox="1"/>
            <p:nvPr/>
          </p:nvSpPr>
          <p:spPr>
            <a:xfrm>
              <a:off x="1073606" y="2716370"/>
              <a:ext cx="994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err="1">
                  <a:solidFill>
                    <a:srgbClr val="4E72FC"/>
                  </a:solidFill>
                  <a:latin typeface="Trebuchet MS" panose="020B0603020202020204" pitchFamily="34" charset="0"/>
                </a:rPr>
                <a:t>Deepseek</a:t>
              </a:r>
              <a:endParaRPr lang="zh-CN" altLang="en-US" sz="1600" b="1" dirty="0">
                <a:solidFill>
                  <a:srgbClr val="4E72FC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28" name="!!组合 27">
            <a:extLst>
              <a:ext uri="{FF2B5EF4-FFF2-40B4-BE49-F238E27FC236}">
                <a16:creationId xmlns:a16="http://schemas.microsoft.com/office/drawing/2014/main" id="{6C067777-928E-94D2-B621-3A0F2D868D2D}"/>
              </a:ext>
            </a:extLst>
          </p:cNvPr>
          <p:cNvGrpSpPr/>
          <p:nvPr/>
        </p:nvGrpSpPr>
        <p:grpSpPr>
          <a:xfrm>
            <a:off x="9595448" y="4431543"/>
            <a:ext cx="1139050" cy="1129907"/>
            <a:chOff x="9626354" y="4517682"/>
            <a:chExt cx="1139050" cy="1129907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811783B-1A3D-B955-2187-86B4571E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3583" y="4517682"/>
              <a:ext cx="844593" cy="901746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225DEF6-E7DB-237B-E6E4-267628CCEED1}"/>
                </a:ext>
              </a:extLst>
            </p:cNvPr>
            <p:cNvSpPr txBox="1"/>
            <p:nvPr/>
          </p:nvSpPr>
          <p:spPr>
            <a:xfrm>
              <a:off x="9626354" y="5339812"/>
              <a:ext cx="113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192B45"/>
                  </a:solidFill>
                </a:rPr>
                <a:t>Devbox</a:t>
              </a:r>
              <a:endParaRPr lang="zh-CN" altLang="en-US" sz="900" b="1" dirty="0">
                <a:solidFill>
                  <a:srgbClr val="192B45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92DABCD-84BE-AB65-820A-A2DF24CC7BC8}"/>
              </a:ext>
            </a:extLst>
          </p:cNvPr>
          <p:cNvGrpSpPr/>
          <p:nvPr/>
        </p:nvGrpSpPr>
        <p:grpSpPr>
          <a:xfrm>
            <a:off x="6155005" y="4431543"/>
            <a:ext cx="1139050" cy="1129907"/>
            <a:chOff x="9626354" y="4517682"/>
            <a:chExt cx="1139050" cy="112990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4CE2F21-FC38-43D8-7E56-80B6467CC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3583" y="4517682"/>
              <a:ext cx="844593" cy="90174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D508B88-E106-71D0-F164-02162392D1F2}"/>
                </a:ext>
              </a:extLst>
            </p:cNvPr>
            <p:cNvSpPr txBox="1"/>
            <p:nvPr/>
          </p:nvSpPr>
          <p:spPr>
            <a:xfrm>
              <a:off x="9626354" y="5339812"/>
              <a:ext cx="113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192B45"/>
                  </a:solidFill>
                </a:rPr>
                <a:t>Devbox</a:t>
              </a:r>
              <a:endParaRPr lang="zh-CN" altLang="en-US" sz="900" b="1" dirty="0">
                <a:solidFill>
                  <a:srgbClr val="192B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5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FE0A9-39A4-61F2-FD1C-42B8F3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14FB88-8E94-7076-57A6-61533575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时代下的项目开发</a:t>
            </a:r>
          </a:p>
        </p:txBody>
      </p:sp>
      <p:grpSp>
        <p:nvGrpSpPr>
          <p:cNvPr id="22" name="!!组合 21">
            <a:extLst>
              <a:ext uri="{FF2B5EF4-FFF2-40B4-BE49-F238E27FC236}">
                <a16:creationId xmlns:a16="http://schemas.microsoft.com/office/drawing/2014/main" id="{DADF66F8-6DDA-1C87-F1CE-FF9DC8ED5FF9}"/>
              </a:ext>
            </a:extLst>
          </p:cNvPr>
          <p:cNvGrpSpPr/>
          <p:nvPr/>
        </p:nvGrpSpPr>
        <p:grpSpPr>
          <a:xfrm>
            <a:off x="1090149" y="1823299"/>
            <a:ext cx="2335537" cy="1698284"/>
            <a:chOff x="912290" y="2027711"/>
            <a:chExt cx="1263551" cy="1052133"/>
          </a:xfrm>
        </p:grpSpPr>
        <p:pic>
          <p:nvPicPr>
            <p:cNvPr id="23" name="图片 22" descr="徽标&#10;&#10;AI 生成的内容可能不正确。">
              <a:extLst>
                <a:ext uri="{FF2B5EF4-FFF2-40B4-BE49-F238E27FC236}">
                  <a16:creationId xmlns:a16="http://schemas.microsoft.com/office/drawing/2014/main" id="{205AD738-BB48-5D91-67BB-DEDCD1E2A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6" t="34369" r="63946" b="33352"/>
            <a:stretch/>
          </p:blipFill>
          <p:spPr>
            <a:xfrm>
              <a:off x="1123951" y="2027711"/>
              <a:ext cx="894002" cy="742264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3C3C6F4-C0AC-D881-BCAB-493D4433A486}"/>
                </a:ext>
              </a:extLst>
            </p:cNvPr>
            <p:cNvSpPr txBox="1"/>
            <p:nvPr/>
          </p:nvSpPr>
          <p:spPr>
            <a:xfrm>
              <a:off x="912290" y="2679424"/>
              <a:ext cx="1263551" cy="400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err="1">
                  <a:solidFill>
                    <a:srgbClr val="4E72FC"/>
                  </a:solidFill>
                  <a:latin typeface="Trebuchet MS" panose="020B0603020202020204" pitchFamily="34" charset="0"/>
                </a:rPr>
                <a:t>Deepseek</a:t>
              </a:r>
              <a:endParaRPr lang="zh-CN" altLang="en-US" sz="1600" b="1" dirty="0">
                <a:solidFill>
                  <a:srgbClr val="4E72FC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6" name="!!组合 27">
            <a:extLst>
              <a:ext uri="{FF2B5EF4-FFF2-40B4-BE49-F238E27FC236}">
                <a16:creationId xmlns:a16="http://schemas.microsoft.com/office/drawing/2014/main" id="{727D9B2A-C789-7793-4A50-0471B31F1BFF}"/>
              </a:ext>
            </a:extLst>
          </p:cNvPr>
          <p:cNvGrpSpPr/>
          <p:nvPr/>
        </p:nvGrpSpPr>
        <p:grpSpPr>
          <a:xfrm>
            <a:off x="8789488" y="1664319"/>
            <a:ext cx="1804292" cy="2009298"/>
            <a:chOff x="9228881" y="2353432"/>
            <a:chExt cx="2104459" cy="2343571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4EA3E4F-258F-365B-C191-978CD446D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223" y="2353432"/>
              <a:ext cx="1703776" cy="1819070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57822FE-EB0D-0FB0-9715-35A4DE55ADA7}"/>
                </a:ext>
              </a:extLst>
            </p:cNvPr>
            <p:cNvSpPr txBox="1"/>
            <p:nvPr/>
          </p:nvSpPr>
          <p:spPr>
            <a:xfrm>
              <a:off x="9228881" y="3943147"/>
              <a:ext cx="2104459" cy="75385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92B45"/>
                  </a:solidFill>
                </a:rPr>
                <a:t>Devbox</a:t>
              </a:r>
              <a:endParaRPr lang="zh-CN" altLang="en-US" sz="900" b="1" dirty="0">
                <a:solidFill>
                  <a:srgbClr val="192B45"/>
                </a:solidFill>
              </a:endParaRPr>
            </a:p>
          </p:txBody>
        </p:sp>
      </p:grpSp>
      <p:grpSp>
        <p:nvGrpSpPr>
          <p:cNvPr id="2" name="!!组合 18">
            <a:extLst>
              <a:ext uri="{FF2B5EF4-FFF2-40B4-BE49-F238E27FC236}">
                <a16:creationId xmlns:a16="http://schemas.microsoft.com/office/drawing/2014/main" id="{2C2C249E-55AF-A2A0-D0C6-0D3F415805CE}"/>
              </a:ext>
            </a:extLst>
          </p:cNvPr>
          <p:cNvGrpSpPr/>
          <p:nvPr/>
        </p:nvGrpSpPr>
        <p:grpSpPr>
          <a:xfrm>
            <a:off x="5088110" y="1809576"/>
            <a:ext cx="2038954" cy="1768935"/>
            <a:chOff x="5389981" y="4536523"/>
            <a:chExt cx="2252025" cy="195378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78B866C-B44A-4EEC-5A14-00EA63BF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1717" y="4536523"/>
              <a:ext cx="1348559" cy="136046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E47DE37-FDB5-AECA-B80E-0D22C8658429}"/>
                </a:ext>
              </a:extLst>
            </p:cNvPr>
            <p:cNvSpPr txBox="1"/>
            <p:nvPr/>
          </p:nvSpPr>
          <p:spPr>
            <a:xfrm>
              <a:off x="5389981" y="5776439"/>
              <a:ext cx="2252025" cy="71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/>
                <a:t>Cursor</a:t>
              </a:r>
              <a:endParaRPr lang="zh-CN" altLang="en-US" b="1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DFD26C8-A9E7-B9D2-D386-260243B9DC1E}"/>
              </a:ext>
            </a:extLst>
          </p:cNvPr>
          <p:cNvSpPr txBox="1"/>
          <p:nvPr/>
        </p:nvSpPr>
        <p:spPr>
          <a:xfrm>
            <a:off x="1289225" y="5105760"/>
            <a:ext cx="1712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拥抱</a:t>
            </a:r>
            <a:r>
              <a:rPr lang="en-US" altLang="zh-CN" sz="40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AI</a:t>
            </a:r>
            <a:endParaRPr lang="zh-CN" altLang="en-US" sz="40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79D168-77C1-D918-D2F8-51C21A8DB381}"/>
              </a:ext>
            </a:extLst>
          </p:cNvPr>
          <p:cNvSpPr txBox="1"/>
          <p:nvPr/>
        </p:nvSpPr>
        <p:spPr>
          <a:xfrm>
            <a:off x="3413965" y="5105760"/>
            <a:ext cx="1354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C095B1-2ECC-4178-C356-3139888CBAA4}"/>
              </a:ext>
            </a:extLst>
          </p:cNvPr>
          <p:cNvSpPr txBox="1"/>
          <p:nvPr/>
        </p:nvSpPr>
        <p:spPr>
          <a:xfrm>
            <a:off x="5180603" y="5105760"/>
            <a:ext cx="1354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调试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DF3DD2-FA9A-7293-4A9C-EE01C4530BD2}"/>
              </a:ext>
            </a:extLst>
          </p:cNvPr>
          <p:cNvSpPr txBox="1"/>
          <p:nvPr/>
        </p:nvSpPr>
        <p:spPr>
          <a:xfrm>
            <a:off x="6947241" y="5105760"/>
            <a:ext cx="1354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优化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80CF2B-F25E-E35B-5CCF-1BA4C7E4B3AB}"/>
              </a:ext>
            </a:extLst>
          </p:cNvPr>
          <p:cNvSpPr txBox="1"/>
          <p:nvPr/>
        </p:nvSpPr>
        <p:spPr>
          <a:xfrm>
            <a:off x="8713879" y="5105760"/>
            <a:ext cx="2338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解决方案</a:t>
            </a:r>
          </a:p>
        </p:txBody>
      </p:sp>
    </p:spTree>
    <p:extLst>
      <p:ext uri="{BB962C8B-B14F-4D97-AF65-F5344CB8AC3E}">
        <p14:creationId xmlns:p14="http://schemas.microsoft.com/office/powerpoint/2010/main" val="225914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27A8E-9337-EA7F-197C-4FBE6053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C98ED-B1D5-BD82-741B-A1152E5B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的发展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277184-35D2-D606-34CC-FC634373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2" y="996107"/>
            <a:ext cx="5561836" cy="3605719"/>
          </a:xfrm>
          <a:prstGeom prst="roundRect">
            <a:avLst>
              <a:gd name="adj" fmla="val 209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DFF043-F75F-CB2A-15C4-7E3CA1E7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14" y="1688434"/>
            <a:ext cx="6411430" cy="4228289"/>
          </a:xfrm>
          <a:prstGeom prst="roundRect">
            <a:avLst>
              <a:gd name="adj" fmla="val 1790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203D761-0A47-B316-67BC-B1984B0E7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634" y="468800"/>
            <a:ext cx="5613489" cy="4072647"/>
          </a:xfrm>
          <a:prstGeom prst="roundRect">
            <a:avLst>
              <a:gd name="adj" fmla="val 2814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287FC46-4017-3789-450E-B6DBB3537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920" y="769294"/>
            <a:ext cx="6153308" cy="4237308"/>
          </a:xfrm>
          <a:prstGeom prst="roundRect">
            <a:avLst>
              <a:gd name="adj" fmla="val 3658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F4EB7C-B318-1C6A-3162-2F925E891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628" y="2225279"/>
            <a:ext cx="6016086" cy="4072647"/>
          </a:xfrm>
          <a:prstGeom prst="roundRect">
            <a:avLst>
              <a:gd name="adj" fmla="val 3658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34FCBAF-1B9A-2E50-2831-CC6E32819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204" y="2613017"/>
            <a:ext cx="6314236" cy="4014483"/>
          </a:xfrm>
          <a:prstGeom prst="roundRect">
            <a:avLst>
              <a:gd name="adj" fmla="val 2363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5DE52F-0403-2346-2D34-A20E57A40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949" y="1720935"/>
            <a:ext cx="6521284" cy="4507251"/>
          </a:xfrm>
          <a:prstGeom prst="roundRect">
            <a:avLst>
              <a:gd name="adj" fmla="val 209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45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4611A-064F-16AB-31F7-06BA7DEC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时代，</a:t>
            </a:r>
            <a:r>
              <a:rPr lang="en-US" altLang="zh-CN" dirty="0"/>
              <a:t>IT</a:t>
            </a:r>
            <a:r>
              <a:rPr lang="zh-CN" altLang="en-US" dirty="0"/>
              <a:t>行业的挑战和机遇</a:t>
            </a:r>
          </a:p>
        </p:txBody>
      </p:sp>
      <p:sp>
        <p:nvSpPr>
          <p:cNvPr id="18" name="!!椭圆 8">
            <a:extLst>
              <a:ext uri="{FF2B5EF4-FFF2-40B4-BE49-F238E27FC236}">
                <a16:creationId xmlns:a16="http://schemas.microsoft.com/office/drawing/2014/main" id="{C9DF2345-4088-258C-49D3-96B1B63AAF2B}"/>
              </a:ext>
            </a:extLst>
          </p:cNvPr>
          <p:cNvSpPr/>
          <p:nvPr/>
        </p:nvSpPr>
        <p:spPr>
          <a:xfrm>
            <a:off x="1952869" y="1743883"/>
            <a:ext cx="2210569" cy="2217423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挑战</a:t>
            </a:r>
            <a:endParaRPr lang="en-US" altLang="zh-CN" sz="44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!!椭圆 8">
            <a:extLst>
              <a:ext uri="{FF2B5EF4-FFF2-40B4-BE49-F238E27FC236}">
                <a16:creationId xmlns:a16="http://schemas.microsoft.com/office/drawing/2014/main" id="{A8A4C55C-48C8-F8A1-1E3E-C98C833C399F}"/>
              </a:ext>
            </a:extLst>
          </p:cNvPr>
          <p:cNvSpPr/>
          <p:nvPr/>
        </p:nvSpPr>
        <p:spPr>
          <a:xfrm>
            <a:off x="7611124" y="1755625"/>
            <a:ext cx="2210569" cy="2217423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机遇</a:t>
            </a:r>
            <a:endParaRPr lang="en-US" altLang="zh-CN" sz="4400" b="1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1992155-8626-9B5B-9B5C-979B3590CE2D}"/>
              </a:ext>
            </a:extLst>
          </p:cNvPr>
          <p:cNvGrpSpPr/>
          <p:nvPr/>
        </p:nvGrpSpPr>
        <p:grpSpPr>
          <a:xfrm>
            <a:off x="922074" y="2168389"/>
            <a:ext cx="690100" cy="684206"/>
            <a:chOff x="935476" y="1304316"/>
            <a:chExt cx="1990928" cy="1973925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8268215-B158-7C8F-BE16-EBDEC081E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373" y="1304316"/>
              <a:ext cx="1275134" cy="1275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DFE9360-5203-374E-035D-52A5944F04D7}"/>
                </a:ext>
              </a:extLst>
            </p:cNvPr>
            <p:cNvSpPr txBox="1"/>
            <p:nvPr/>
          </p:nvSpPr>
          <p:spPr>
            <a:xfrm>
              <a:off x="935476" y="2612294"/>
              <a:ext cx="1990928" cy="665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/>
                <a:t>通义零码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691F63C-628B-B628-97DA-C51DF6A7416B}"/>
              </a:ext>
            </a:extLst>
          </p:cNvPr>
          <p:cNvGrpSpPr/>
          <p:nvPr/>
        </p:nvGrpSpPr>
        <p:grpSpPr>
          <a:xfrm>
            <a:off x="876821" y="3025090"/>
            <a:ext cx="780603" cy="494958"/>
            <a:chOff x="3302197" y="1560883"/>
            <a:chExt cx="2252027" cy="1427946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699C6E2C-D8E7-7235-C3F3-F4BAA14DB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5669" y="1560883"/>
              <a:ext cx="12668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653630B-78B3-72B4-F4A8-F0FAFD7060DE}"/>
                </a:ext>
              </a:extLst>
            </p:cNvPr>
            <p:cNvSpPr txBox="1"/>
            <p:nvPr/>
          </p:nvSpPr>
          <p:spPr>
            <a:xfrm>
              <a:off x="3302197" y="2322882"/>
              <a:ext cx="2252027" cy="665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MarsCode</a:t>
              </a:r>
              <a:endParaRPr lang="zh-CN" altLang="en-US" sz="9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BF7A634-1C39-B8CA-BB0E-2192930E3FE2}"/>
              </a:ext>
            </a:extLst>
          </p:cNvPr>
          <p:cNvGrpSpPr/>
          <p:nvPr/>
        </p:nvGrpSpPr>
        <p:grpSpPr>
          <a:xfrm>
            <a:off x="980036" y="3588366"/>
            <a:ext cx="642199" cy="736606"/>
            <a:chOff x="6431804" y="1157400"/>
            <a:chExt cx="1852733" cy="2125094"/>
          </a:xfrm>
        </p:grpSpPr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F8828490-B27A-116B-6658-B8D6CC81B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996" y="1157400"/>
              <a:ext cx="1459149" cy="14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9CB54C2-9CD8-ADA3-4463-D00722BBFC9A}"/>
                </a:ext>
              </a:extLst>
            </p:cNvPr>
            <p:cNvSpPr txBox="1"/>
            <p:nvPr/>
          </p:nvSpPr>
          <p:spPr>
            <a:xfrm>
              <a:off x="6431804" y="2616548"/>
              <a:ext cx="1852733" cy="665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/>
                <a:t>文心快码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FA3D8C-6B45-6B64-2833-D84DCB523EB1}"/>
              </a:ext>
            </a:extLst>
          </p:cNvPr>
          <p:cNvGrpSpPr/>
          <p:nvPr/>
        </p:nvGrpSpPr>
        <p:grpSpPr>
          <a:xfrm>
            <a:off x="922074" y="1226455"/>
            <a:ext cx="690100" cy="763228"/>
            <a:chOff x="9205608" y="1197804"/>
            <a:chExt cx="1990928" cy="2201901"/>
          </a:xfrm>
        </p:grpSpPr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5B95B57A-5274-A60B-A5F6-971FC799A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5608" y="1197804"/>
              <a:ext cx="1990928" cy="1990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6A691AB-E3C7-169D-74F2-FB0C4D873F0E}"/>
                </a:ext>
              </a:extLst>
            </p:cNvPr>
            <p:cNvSpPr txBox="1"/>
            <p:nvPr/>
          </p:nvSpPr>
          <p:spPr>
            <a:xfrm>
              <a:off x="9205608" y="2733758"/>
              <a:ext cx="1990925" cy="665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Copilot</a:t>
              </a:r>
              <a:endParaRPr lang="zh-CN" altLang="en-US" sz="9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8D8EDB3-F6C9-1F08-9CAB-16C32F30099A}"/>
              </a:ext>
            </a:extLst>
          </p:cNvPr>
          <p:cNvGrpSpPr/>
          <p:nvPr/>
        </p:nvGrpSpPr>
        <p:grpSpPr>
          <a:xfrm>
            <a:off x="871804" y="4489273"/>
            <a:ext cx="780603" cy="660615"/>
            <a:chOff x="5389981" y="4536523"/>
            <a:chExt cx="2252025" cy="1905861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FE25A82-DF6E-3D00-DE30-5D249AD92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1717" y="4536523"/>
              <a:ext cx="1348559" cy="1360465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576DD7C-311F-10BD-E097-91F997B47491}"/>
                </a:ext>
              </a:extLst>
            </p:cNvPr>
            <p:cNvSpPr txBox="1"/>
            <p:nvPr/>
          </p:nvSpPr>
          <p:spPr>
            <a:xfrm>
              <a:off x="5389981" y="5776438"/>
              <a:ext cx="2252025" cy="665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Cursor</a:t>
              </a:r>
              <a:endParaRPr lang="zh-CN" altLang="en-US" sz="900" dirty="0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9173A01A-F71D-17FF-C8AD-361159D83BC8}"/>
              </a:ext>
            </a:extLst>
          </p:cNvPr>
          <p:cNvSpPr txBox="1"/>
          <p:nvPr/>
        </p:nvSpPr>
        <p:spPr>
          <a:xfrm>
            <a:off x="1913000" y="50344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</a:rPr>
              <a:t>拥抱</a:t>
            </a:r>
            <a:r>
              <a:rPr lang="en-US" altLang="zh-CN" b="1" dirty="0">
                <a:solidFill>
                  <a:srgbClr val="002060"/>
                </a:solidFill>
              </a:rPr>
              <a:t>AI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CF28A84-2B27-4327-64FC-E1FB5418405C}"/>
              </a:ext>
            </a:extLst>
          </p:cNvPr>
          <p:cNvSpPr txBox="1"/>
          <p:nvPr/>
        </p:nvSpPr>
        <p:spPr>
          <a:xfrm>
            <a:off x="2654692" y="503447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 + </a:t>
            </a:r>
            <a:r>
              <a:rPr lang="zh-CN" altLang="en-US" b="1" dirty="0">
                <a:solidFill>
                  <a:srgbClr val="002060"/>
                </a:solidFill>
              </a:rPr>
              <a:t>高阶技能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1C46624-3277-BD51-8FAD-6682FDF01D62}"/>
              </a:ext>
            </a:extLst>
          </p:cNvPr>
          <p:cNvSpPr txBox="1"/>
          <p:nvPr/>
        </p:nvSpPr>
        <p:spPr>
          <a:xfrm>
            <a:off x="6755805" y="5034472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</a:rPr>
              <a:t>行业软件、应用、系统重构，需求量大</a:t>
            </a:r>
          </a:p>
        </p:txBody>
      </p:sp>
    </p:spTree>
    <p:extLst>
      <p:ext uri="{BB962C8B-B14F-4D97-AF65-F5344CB8AC3E}">
        <p14:creationId xmlns:p14="http://schemas.microsoft.com/office/powerpoint/2010/main" val="320662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96CAE-1FCA-7603-04E6-917268CE8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BFF399E-4EF4-4A67-6950-7064A4E372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零代码搞定项目开发部署</a:t>
            </a:r>
          </a:p>
        </p:txBody>
      </p:sp>
      <p:sp>
        <p:nvSpPr>
          <p:cNvPr id="2" name="!!文本框 15">
            <a:extLst>
              <a:ext uri="{FF2B5EF4-FFF2-40B4-BE49-F238E27FC236}">
                <a16:creationId xmlns:a16="http://schemas.microsoft.com/office/drawing/2014/main" id="{1C013E32-3166-1293-1B5B-8E64C6B00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3586894"/>
            <a:ext cx="1670050" cy="451706"/>
          </a:xfrm>
        </p:spPr>
        <p:txBody>
          <a:bodyPr/>
          <a:lstStyle/>
          <a:p>
            <a:r>
              <a:rPr lang="en-US" altLang="zh-CN" dirty="0"/>
              <a:t>DeepSeek</a:t>
            </a:r>
            <a:endParaRPr lang="zh-CN" altLang="en-US" dirty="0"/>
          </a:p>
        </p:txBody>
      </p:sp>
      <p:sp>
        <p:nvSpPr>
          <p:cNvPr id="3" name="!!文本框 16">
            <a:extLst>
              <a:ext uri="{FF2B5EF4-FFF2-40B4-BE49-F238E27FC236}">
                <a16:creationId xmlns:a16="http://schemas.microsoft.com/office/drawing/2014/main" id="{45130C42-A4A9-6EF9-302C-571F5AA19EFE}"/>
              </a:ext>
            </a:extLst>
          </p:cNvPr>
          <p:cNvSpPr txBox="1">
            <a:spLocks/>
          </p:cNvSpPr>
          <p:nvPr/>
        </p:nvSpPr>
        <p:spPr>
          <a:xfrm>
            <a:off x="2635250" y="3586894"/>
            <a:ext cx="1308100" cy="4517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Cursor</a:t>
            </a:r>
            <a:endParaRPr lang="zh-CN" altLang="en-US" dirty="0"/>
          </a:p>
        </p:txBody>
      </p:sp>
      <p:sp>
        <p:nvSpPr>
          <p:cNvPr id="4" name="!!文本框 17">
            <a:extLst>
              <a:ext uri="{FF2B5EF4-FFF2-40B4-BE49-F238E27FC236}">
                <a16:creationId xmlns:a16="http://schemas.microsoft.com/office/drawing/2014/main" id="{CDCBC93C-4357-4515-80EA-FA7EA4EB9041}"/>
              </a:ext>
            </a:extLst>
          </p:cNvPr>
          <p:cNvSpPr txBox="1">
            <a:spLocks/>
          </p:cNvSpPr>
          <p:nvPr/>
        </p:nvSpPr>
        <p:spPr>
          <a:xfrm>
            <a:off x="4298950" y="3586894"/>
            <a:ext cx="1308100" cy="4517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Devbox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1A69F4-21CA-4BF8-CAE5-E533BABCF6A7}"/>
              </a:ext>
            </a:extLst>
          </p:cNvPr>
          <p:cNvSpPr txBox="1"/>
          <p:nvPr/>
        </p:nvSpPr>
        <p:spPr>
          <a:xfrm>
            <a:off x="2257716" y="3531014"/>
            <a:ext cx="39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D74BD4-9C3A-1F9F-7B7A-3DE05F5792FC}"/>
              </a:ext>
            </a:extLst>
          </p:cNvPr>
          <p:cNvSpPr txBox="1"/>
          <p:nvPr/>
        </p:nvSpPr>
        <p:spPr>
          <a:xfrm>
            <a:off x="3899482" y="3531014"/>
            <a:ext cx="39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A303A2-ABCB-2FD9-7453-9C3012F05BD6}"/>
              </a:ext>
            </a:extLst>
          </p:cNvPr>
          <p:cNvSpPr txBox="1"/>
          <p:nvPr/>
        </p:nvSpPr>
        <p:spPr>
          <a:xfrm>
            <a:off x="1044605" y="403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245D95-40F9-173D-9740-8C1B26BE34CF}"/>
              </a:ext>
            </a:extLst>
          </p:cNvPr>
          <p:cNvSpPr txBox="1"/>
          <p:nvPr/>
        </p:nvSpPr>
        <p:spPr>
          <a:xfrm>
            <a:off x="2897230" y="403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开发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8E7EA0-346F-5218-7E80-5C07A559D53B}"/>
              </a:ext>
            </a:extLst>
          </p:cNvPr>
          <p:cNvSpPr txBox="1"/>
          <p:nvPr/>
        </p:nvSpPr>
        <p:spPr>
          <a:xfrm>
            <a:off x="4291949" y="40542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环境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C6183A-EB6E-87AE-105B-162F507BA634}"/>
              </a:ext>
            </a:extLst>
          </p:cNvPr>
          <p:cNvSpPr txBox="1"/>
          <p:nvPr/>
        </p:nvSpPr>
        <p:spPr>
          <a:xfrm>
            <a:off x="4913244" y="40542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部署</a:t>
            </a:r>
          </a:p>
        </p:txBody>
      </p:sp>
    </p:spTree>
    <p:extLst>
      <p:ext uri="{BB962C8B-B14F-4D97-AF65-F5344CB8AC3E}">
        <p14:creationId xmlns:p14="http://schemas.microsoft.com/office/powerpoint/2010/main" val="2025188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4" grpId="0"/>
      <p:bldP spid="7" grpId="0"/>
      <p:bldP spid="8" grpId="0"/>
      <p:bldP spid="5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35BB3-F2D6-11E3-F35E-0760D807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CB005-893A-5EE4-F4E3-EF74031C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课程特色</a:t>
            </a:r>
          </a:p>
        </p:txBody>
      </p:sp>
      <p:grpSp>
        <p:nvGrpSpPr>
          <p:cNvPr id="3" name="组合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00517EF5-75E5-5D85-F329-7C7C94830E9C}"/>
              </a:ext>
            </a:extLst>
          </p:cNvPr>
          <p:cNvGrpSpPr/>
          <p:nvPr/>
        </p:nvGrpSpPr>
        <p:grpSpPr>
          <a:xfrm>
            <a:off x="9776173" y="1520081"/>
            <a:ext cx="710494" cy="710494"/>
            <a:chOff x="9614805" y="1575506"/>
            <a:chExt cx="1029944" cy="1029944"/>
          </a:xfrm>
          <a:solidFill>
            <a:srgbClr val="126B70"/>
          </a:solidFill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2D528893-9396-D9A5-8FEC-9F27EFC413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9929" y="1575506"/>
              <a:ext cx="754820" cy="754820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77EC262F-B141-D6C5-2733-E930FCDFD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4805" y="1871791"/>
              <a:ext cx="345664" cy="310394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A22A176D-31EF-E660-052C-0B4CBFD7D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1017" y="2259786"/>
              <a:ext cx="317446" cy="345664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D260DAD2-7751-5ED3-27DA-B87F8A4FE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9929" y="2161024"/>
              <a:ext cx="169306" cy="169306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3359395D-81D9-3514-CA4A-59E565DA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079" y="2259786"/>
              <a:ext cx="338612" cy="331555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" name="!!椭圆 8">
            <a:extLst>
              <a:ext uri="{FF2B5EF4-FFF2-40B4-BE49-F238E27FC236}">
                <a16:creationId xmlns:a16="http://schemas.microsoft.com/office/drawing/2014/main" id="{E79C3A68-585C-F73B-C834-79E0A29311A2}"/>
              </a:ext>
            </a:extLst>
          </p:cNvPr>
          <p:cNvSpPr/>
          <p:nvPr/>
        </p:nvSpPr>
        <p:spPr>
          <a:xfrm>
            <a:off x="1758392" y="2959388"/>
            <a:ext cx="985223" cy="985223"/>
          </a:xfrm>
          <a:prstGeom prst="ellipse">
            <a:avLst/>
          </a:prstGeom>
          <a:solidFill>
            <a:srgbClr val="126B70"/>
          </a:soli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!!椭圆 12">
            <a:extLst>
              <a:ext uri="{FF2B5EF4-FFF2-40B4-BE49-F238E27FC236}">
                <a16:creationId xmlns:a16="http://schemas.microsoft.com/office/drawing/2014/main" id="{CBA3109B-7681-5EB6-2290-AADAE071162B}"/>
              </a:ext>
            </a:extLst>
          </p:cNvPr>
          <p:cNvSpPr/>
          <p:nvPr/>
        </p:nvSpPr>
        <p:spPr>
          <a:xfrm flipH="1">
            <a:off x="7603425" y="3290336"/>
            <a:ext cx="985223" cy="985223"/>
          </a:xfrm>
          <a:prstGeom prst="ellipse">
            <a:avLst/>
          </a:prstGeom>
          <a:solidFill>
            <a:srgbClr val="126B70"/>
          </a:soli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!!椭圆 11">
            <a:extLst>
              <a:ext uri="{FF2B5EF4-FFF2-40B4-BE49-F238E27FC236}">
                <a16:creationId xmlns:a16="http://schemas.microsoft.com/office/drawing/2014/main" id="{6D0C9A81-E0AA-9D1E-051E-D99FC4B24B89}"/>
              </a:ext>
            </a:extLst>
          </p:cNvPr>
          <p:cNvSpPr/>
          <p:nvPr/>
        </p:nvSpPr>
        <p:spPr>
          <a:xfrm flipH="1">
            <a:off x="5608130" y="2414247"/>
            <a:ext cx="985223" cy="985223"/>
          </a:xfrm>
          <a:prstGeom prst="ellipse">
            <a:avLst/>
          </a:prstGeom>
          <a:solidFill>
            <a:srgbClr val="126B70"/>
          </a:soli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!!椭圆 9">
            <a:extLst>
              <a:ext uri="{FF2B5EF4-FFF2-40B4-BE49-F238E27FC236}">
                <a16:creationId xmlns:a16="http://schemas.microsoft.com/office/drawing/2014/main" id="{619C4B36-E881-EA46-F62B-CDC22223F89C}"/>
              </a:ext>
            </a:extLst>
          </p:cNvPr>
          <p:cNvSpPr/>
          <p:nvPr/>
        </p:nvSpPr>
        <p:spPr>
          <a:xfrm>
            <a:off x="3591536" y="4201185"/>
            <a:ext cx="985223" cy="985223"/>
          </a:xfrm>
          <a:prstGeom prst="ellipse">
            <a:avLst/>
          </a:prstGeom>
          <a:solidFill>
            <a:srgbClr val="126B70"/>
          </a:soli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任意多边形 3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D367D67-D1AC-7B12-DBD2-B7866674FDFA}"/>
              </a:ext>
            </a:extLst>
          </p:cNvPr>
          <p:cNvSpPr/>
          <p:nvPr/>
        </p:nvSpPr>
        <p:spPr>
          <a:xfrm rot="13500000" flipV="1">
            <a:off x="2673026" y="4087846"/>
            <a:ext cx="894462" cy="77443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0E565A"/>
                </a:gs>
                <a:gs pos="100000">
                  <a:srgbClr val="FFFFFF"/>
                </a:gs>
              </a:gsLst>
              <a:lin ang="21594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任意多边形 3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FA1F5585-39E3-8801-E97E-D55C5F51496E}"/>
              </a:ext>
            </a:extLst>
          </p:cNvPr>
          <p:cNvSpPr/>
          <p:nvPr/>
        </p:nvSpPr>
        <p:spPr>
          <a:xfrm rot="8100000" flipV="1">
            <a:off x="4334614" y="3762700"/>
            <a:ext cx="1421567" cy="20646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0E565A"/>
                </a:gs>
                <a:gs pos="100000">
                  <a:srgbClr val="FFFFFF"/>
                </a:gs>
              </a:gsLst>
              <a:lin ang="21594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D23A197E-B908-1B2E-B33F-079FC8AD3719}"/>
              </a:ext>
            </a:extLst>
          </p:cNvPr>
          <p:cNvSpPr/>
          <p:nvPr/>
        </p:nvSpPr>
        <p:spPr>
          <a:xfrm rot="13500000" flipV="1">
            <a:off x="6590590" y="3283913"/>
            <a:ext cx="994874" cy="8863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0E565A"/>
                </a:gs>
                <a:gs pos="100000">
                  <a:srgbClr val="FFFFFF"/>
                </a:gs>
              </a:gsLst>
              <a:lin ang="21594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DC6D820-C0C3-A594-EB09-4EE85751081E}"/>
              </a:ext>
            </a:extLst>
          </p:cNvPr>
          <p:cNvSpPr/>
          <p:nvPr/>
        </p:nvSpPr>
        <p:spPr>
          <a:xfrm rot="7913339">
            <a:off x="8356402" y="2848199"/>
            <a:ext cx="1536809" cy="11744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0E565A"/>
                </a:gs>
                <a:gs pos="100000">
                  <a:srgbClr val="FFFFFF"/>
                </a:gs>
              </a:gsLst>
              <a:lin ang="21594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1C1A63C4-CA33-0495-CAB0-16A69EF682F5}"/>
              </a:ext>
            </a:extLst>
          </p:cNvPr>
          <p:cNvSpPr/>
          <p:nvPr/>
        </p:nvSpPr>
        <p:spPr>
          <a:xfrm>
            <a:off x="2866826" y="5114285"/>
            <a:ext cx="2549890" cy="98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 dirty="0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400" b="1" dirty="0">
                <a:ea typeface="Open Sans Light" panose="020B0306030504020204" pitchFamily="34" charset="0"/>
                <a:cs typeface="Open Sans Light" panose="020B0306030504020204" pitchFamily="34" charset="0"/>
              </a:rPr>
              <a:t>全流程赋能</a:t>
            </a:r>
            <a:endParaRPr lang="en-US" altLang="zh-CN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覆盖</a:t>
            </a:r>
            <a:r>
              <a:rPr lang="zh-CN" altLang="en-US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需求分析、数据库设计、代码生成、接口测试</a:t>
            </a:r>
            <a:r>
              <a:rPr lang="zh-CN" alt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到</a:t>
            </a:r>
            <a:r>
              <a:rPr lang="zh-CN" altLang="en-US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云部署</a:t>
            </a:r>
            <a:r>
              <a:rPr lang="zh-CN" alt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的完整开发链路。</a:t>
            </a:r>
            <a:endParaRPr lang="en-US" altLang="zh-CN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F39B6751-36F5-B4F5-DE2C-BFCD81729994}"/>
              </a:ext>
            </a:extLst>
          </p:cNvPr>
          <p:cNvSpPr/>
          <p:nvPr/>
        </p:nvSpPr>
        <p:spPr>
          <a:xfrm>
            <a:off x="4666174" y="1056232"/>
            <a:ext cx="2804932" cy="1224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>
                <a:ea typeface="Open Sans Light" panose="020B0306030504020204" pitchFamily="34" charset="0"/>
                <a:cs typeface="Open Sans Light" panose="020B0306030504020204" pitchFamily="34" charset="0"/>
              </a:rPr>
              <a:t>工具链深度整合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DeepSeek(</a:t>
            </a:r>
            <a:r>
              <a:rPr lang="zh-CN" altLang="en-US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设计</a:t>
            </a:r>
            <a:r>
              <a:rPr lang="en-US" altLang="zh-CN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r>
              <a:rPr lang="zh-CN" altLang="en-US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、</a:t>
            </a:r>
            <a:r>
              <a:rPr lang="en-US" altLang="zh-CN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Cursor(AI</a:t>
            </a:r>
            <a:r>
              <a:rPr lang="zh-CN" altLang="en-US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编码</a:t>
            </a:r>
            <a:r>
              <a:rPr lang="en-US" altLang="zh-CN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r>
              <a:rPr lang="zh-CN" altLang="en-US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、</a:t>
            </a:r>
            <a:r>
              <a:rPr lang="en-US" altLang="zh-CN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Devbox</a:t>
            </a:r>
            <a:r>
              <a:rPr lang="zh-CN" altLang="en-US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（环境管理）、</a:t>
            </a:r>
            <a:r>
              <a:rPr lang="en-US" altLang="zh-CN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Sealos</a:t>
            </a:r>
            <a:r>
              <a:rPr lang="zh-CN" altLang="en-US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（云原生部署）</a:t>
            </a:r>
            <a:r>
              <a:rPr lang="zh-CN" alt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，实现开发、部署效率翻倍。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B56DDC3D-211F-87B0-6093-E40AB066521D}"/>
              </a:ext>
            </a:extLst>
          </p:cNvPr>
          <p:cNvSpPr/>
          <p:nvPr/>
        </p:nvSpPr>
        <p:spPr>
          <a:xfrm>
            <a:off x="1256531" y="1606588"/>
            <a:ext cx="2410482" cy="1224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b="1" dirty="0">
                <a:ea typeface="Open Sans Light" panose="020B0306030504020204" pitchFamily="34" charset="0"/>
                <a:cs typeface="Open Sans Light" panose="020B0306030504020204" pitchFamily="34" charset="0"/>
              </a:rPr>
              <a:t>0</a:t>
            </a:r>
            <a:r>
              <a:rPr lang="zh-CN" altLang="en-US" sz="1400" b="1" dirty="0">
                <a:ea typeface="Open Sans Light" panose="020B0306030504020204" pitchFamily="34" charset="0"/>
                <a:cs typeface="Open Sans Light" panose="020B0306030504020204" pitchFamily="34" charset="0"/>
              </a:rPr>
              <a:t>基础开发项目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基于</a:t>
            </a:r>
            <a:r>
              <a:rPr lang="en-US" altLang="zh-CN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DeepSeek+Cursor</a:t>
            </a:r>
            <a:r>
              <a:rPr lang="zh-CN" alt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自然语言转代码的能力，无需编程基础即可完成全栈项目构建。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5D7CE45F-F33E-89C2-4881-6E0A176C12E8}"/>
              </a:ext>
            </a:extLst>
          </p:cNvPr>
          <p:cNvSpPr/>
          <p:nvPr/>
        </p:nvSpPr>
        <p:spPr>
          <a:xfrm>
            <a:off x="6978974" y="4214082"/>
            <a:ext cx="2410482" cy="1224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>
                <a:ea typeface="Open Sans Light" panose="020B0306030504020204" pitchFamily="34" charset="0"/>
                <a:cs typeface="Open Sans Light" panose="020B0306030504020204" pitchFamily="34" charset="0"/>
              </a:rPr>
              <a:t>实战导向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5</a:t>
            </a:r>
            <a:r>
              <a:rPr lang="zh-CN" alt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小时，手把手带你基于</a:t>
            </a:r>
            <a:r>
              <a:rPr lang="en-US" altLang="zh-CN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完成项目的</a:t>
            </a:r>
            <a:r>
              <a:rPr lang="zh-CN" altLang="en-US" sz="1050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设计、开发、测试、联调、部署</a:t>
            </a:r>
            <a:r>
              <a:rPr lang="zh-CN" altLang="en-US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，全链路交付。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1" name="图形 20" descr="女性英雄 纯色填充">
            <a:extLst>
              <a:ext uri="{FF2B5EF4-FFF2-40B4-BE49-F238E27FC236}">
                <a16:creationId xmlns:a16="http://schemas.microsoft.com/office/drawing/2014/main" id="{A744AE31-5DC2-D9F1-75E3-4C3E8B70B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1323" y="3162285"/>
            <a:ext cx="579428" cy="579428"/>
          </a:xfrm>
          <a:prstGeom prst="rect">
            <a:avLst/>
          </a:prstGeom>
        </p:spPr>
      </p:pic>
      <p:pic>
        <p:nvPicPr>
          <p:cNvPr id="22" name="图形 21" descr="人工智能 纯色填充">
            <a:extLst>
              <a:ext uri="{FF2B5EF4-FFF2-40B4-BE49-F238E27FC236}">
                <a16:creationId xmlns:a16="http://schemas.microsoft.com/office/drawing/2014/main" id="{F8AEBCBF-B708-340E-818F-ADDA2EE86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48995" y="4358644"/>
            <a:ext cx="670304" cy="670304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14F083B0-530E-AC54-BE9D-AFBCB97DF85B}"/>
              </a:ext>
            </a:extLst>
          </p:cNvPr>
          <p:cNvGrpSpPr/>
          <p:nvPr/>
        </p:nvGrpSpPr>
        <p:grpSpPr>
          <a:xfrm>
            <a:off x="7868980" y="3555646"/>
            <a:ext cx="453154" cy="451518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24" name="Freeform 75">
              <a:extLst>
                <a:ext uri="{FF2B5EF4-FFF2-40B4-BE49-F238E27FC236}">
                  <a16:creationId xmlns:a16="http://schemas.microsoft.com/office/drawing/2014/main" id="{12FF8375-3E98-07F6-92D7-FDB4ABE66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76">
              <a:extLst>
                <a:ext uri="{FF2B5EF4-FFF2-40B4-BE49-F238E27FC236}">
                  <a16:creationId xmlns:a16="http://schemas.microsoft.com/office/drawing/2014/main" id="{96D92F0D-ED58-EE75-E769-E67312A83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77">
              <a:extLst>
                <a:ext uri="{FF2B5EF4-FFF2-40B4-BE49-F238E27FC236}">
                  <a16:creationId xmlns:a16="http://schemas.microsoft.com/office/drawing/2014/main" id="{0147C65A-7309-6439-F232-D8C1C44C3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7" name="图形 26" descr="方向盘 纯色填充">
            <a:extLst>
              <a:ext uri="{FF2B5EF4-FFF2-40B4-BE49-F238E27FC236}">
                <a16:creationId xmlns:a16="http://schemas.microsoft.com/office/drawing/2014/main" id="{937E1AE9-DE1E-9362-B349-AE8A2FF34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4693" y="2595551"/>
            <a:ext cx="622613" cy="6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96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0. 导学素材-Cursor-设计-编码-部署">
            <a:hlinkClick r:id="" action="ppaction://media"/>
            <a:extLst>
              <a:ext uri="{FF2B5EF4-FFF2-40B4-BE49-F238E27FC236}">
                <a16:creationId xmlns:a16="http://schemas.microsoft.com/office/drawing/2014/main" id="{400639D9-A897-0582-A67E-9780EDB81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54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29072</TotalTime>
  <Words>1073</Words>
  <Application>Microsoft Office PowerPoint</Application>
  <PresentationFormat>宽屏</PresentationFormat>
  <Paragraphs>202</Paragraphs>
  <Slides>50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50</vt:i4>
      </vt:variant>
    </vt:vector>
  </HeadingPairs>
  <TitlesOfParts>
    <vt:vector size="70" baseType="lpstr">
      <vt:lpstr>Alibaba PuHuiTi B</vt:lpstr>
      <vt:lpstr>阿里巴巴普惠体 Heavy</vt:lpstr>
      <vt:lpstr>阿里巴巴普惠体 Medium</vt:lpstr>
      <vt:lpstr>等线</vt:lpstr>
      <vt:lpstr>汉仪尚巍流云体简</vt:lpstr>
      <vt:lpstr>楷体</vt:lpstr>
      <vt:lpstr>Arial</vt:lpstr>
      <vt:lpstr>Calibri</vt:lpstr>
      <vt:lpstr>Calisto MT</vt:lpstr>
      <vt:lpstr>Fira Code</vt:lpstr>
      <vt:lpstr>Open Sans</vt:lpstr>
      <vt:lpstr>Open Sans Light</vt:lpstr>
      <vt:lpstr>Source Code Pro</vt:lpstr>
      <vt:lpstr>Trebuchet MS</vt:lpstr>
      <vt:lpstr>Wingdings</vt:lpstr>
      <vt:lpstr>内容模板</vt:lpstr>
      <vt:lpstr>封面</vt:lpstr>
      <vt:lpstr>章节目录模板</vt:lpstr>
      <vt:lpstr>小结思考模板</vt:lpstr>
      <vt:lpstr>小结思考模板2</vt:lpstr>
      <vt:lpstr>PowerPoint 演示文稿</vt:lpstr>
      <vt:lpstr>PowerPoint 演示文稿</vt:lpstr>
      <vt:lpstr>零代码搞定项目开发部署</vt:lpstr>
      <vt:lpstr>AI的发展</vt:lpstr>
      <vt:lpstr>AI的发展</vt:lpstr>
      <vt:lpstr>AI时代，IT行业的挑战和机遇</vt:lpstr>
      <vt:lpstr>零代码搞定项目开发部署</vt:lpstr>
      <vt:lpstr>课程特色</vt:lpstr>
      <vt:lpstr>PowerPoint 演示文稿</vt:lpstr>
      <vt:lpstr>课程收获</vt:lpstr>
      <vt:lpstr>课程收获</vt:lpstr>
      <vt:lpstr>课程收获</vt:lpstr>
      <vt:lpstr>适用人群</vt:lpstr>
      <vt:lpstr>PowerPoint 演示文稿</vt:lpstr>
      <vt:lpstr>记得一键三连哦</vt:lpstr>
      <vt:lpstr>PowerPoint 演示文稿</vt:lpstr>
      <vt:lpstr>DeepSeek</vt:lpstr>
      <vt:lpstr>Sealos-Devbox</vt:lpstr>
      <vt:lpstr>Cursor</vt:lpstr>
      <vt:lpstr>PowerPoint 演示文稿</vt:lpstr>
      <vt:lpstr>PowerPoint 演示文稿</vt:lpstr>
      <vt:lpstr>PowerPoint 演示文稿</vt:lpstr>
      <vt:lpstr>数据库设计流程</vt:lpstr>
      <vt:lpstr>数据库设计</vt:lpstr>
      <vt:lpstr>数据库设计流程</vt:lpstr>
      <vt:lpstr>创建数据库</vt:lpstr>
      <vt:lpstr>创建数据库</vt:lpstr>
      <vt:lpstr>创建数据库</vt:lpstr>
      <vt:lpstr>创建数据库</vt:lpstr>
      <vt:lpstr>PowerPoint 演示文稿</vt:lpstr>
      <vt:lpstr>接口设计流程</vt:lpstr>
      <vt:lpstr>PowerPoint 演示文稿</vt:lpstr>
      <vt:lpstr>PowerPoint 演示文稿</vt:lpstr>
      <vt:lpstr>服务端开发</vt:lpstr>
      <vt:lpstr>服务端开发</vt:lpstr>
      <vt:lpstr>服务端开发</vt:lpstr>
      <vt:lpstr>PowerPoint 演示文稿</vt:lpstr>
      <vt:lpstr>前端开发</vt:lpstr>
      <vt:lpstr>前端开发</vt:lpstr>
      <vt:lpstr>前端开发</vt:lpstr>
      <vt:lpstr>PowerPoint 演示文稿</vt:lpstr>
      <vt:lpstr>PowerPoint 演示文稿</vt:lpstr>
      <vt:lpstr>项目发版</vt:lpstr>
      <vt:lpstr>项目上线</vt:lpstr>
      <vt:lpstr>项目上线</vt:lpstr>
      <vt:lpstr>项目上线</vt:lpstr>
      <vt:lpstr>PowerPoint 演示文稿</vt:lpstr>
      <vt:lpstr>AI时代下的项目开发</vt:lpstr>
      <vt:lpstr>AI时代下的项目开发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deng</cp:lastModifiedBy>
  <cp:revision>2899</cp:revision>
  <cp:lastPrinted>2022-05-29T16:00:00Z</cp:lastPrinted>
  <dcterms:created xsi:type="dcterms:W3CDTF">2022-05-29T16:00:00Z</dcterms:created>
  <dcterms:modified xsi:type="dcterms:W3CDTF">2025-03-03T10:10:11Z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